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xlsm" ContentType="application/vnd.ms-excel.sheet.macroEnabled.12"/>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57.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58.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notesSlides/notesSlide59.xml" ContentType="application/vnd.openxmlformats-officedocument.presentationml.notesSlide+xml"/>
  <Override PartName="/ppt/charts/chart10.xml" ContentType="application/vnd.openxmlformats-officedocument.drawingml.chart+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1"/>
  </p:sldMasterIdLst>
  <p:notesMasterIdLst>
    <p:notesMasterId r:id="rId141"/>
  </p:notesMasterIdLst>
  <p:handoutMasterIdLst>
    <p:handoutMasterId r:id="rId142"/>
  </p:handoutMasterIdLst>
  <p:sldIdLst>
    <p:sldId id="383" r:id="rId2"/>
    <p:sldId id="500" r:id="rId3"/>
    <p:sldId id="493" r:id="rId4"/>
    <p:sldId id="494" r:id="rId5"/>
    <p:sldId id="495" r:id="rId6"/>
    <p:sldId id="496" r:id="rId7"/>
    <p:sldId id="497" r:id="rId8"/>
    <p:sldId id="284" r:id="rId9"/>
    <p:sldId id="492" r:id="rId10"/>
    <p:sldId id="336" r:id="rId11"/>
    <p:sldId id="337" r:id="rId12"/>
    <p:sldId id="314" r:id="rId13"/>
    <p:sldId id="315" r:id="rId14"/>
    <p:sldId id="303" r:id="rId15"/>
    <p:sldId id="356" r:id="rId16"/>
    <p:sldId id="357" r:id="rId17"/>
    <p:sldId id="358" r:id="rId18"/>
    <p:sldId id="359" r:id="rId19"/>
    <p:sldId id="360" r:id="rId20"/>
    <p:sldId id="361" r:id="rId21"/>
    <p:sldId id="480" r:id="rId22"/>
    <p:sldId id="481" r:id="rId23"/>
    <p:sldId id="482" r:id="rId24"/>
    <p:sldId id="483" r:id="rId25"/>
    <p:sldId id="484" r:id="rId26"/>
    <p:sldId id="485" r:id="rId27"/>
    <p:sldId id="486" r:id="rId28"/>
    <p:sldId id="487" r:id="rId29"/>
    <p:sldId id="488" r:id="rId30"/>
    <p:sldId id="489" r:id="rId31"/>
    <p:sldId id="490" r:id="rId32"/>
    <p:sldId id="491" r:id="rId33"/>
    <p:sldId id="498" r:id="rId34"/>
    <p:sldId id="362" r:id="rId35"/>
    <p:sldId id="316" r:id="rId36"/>
    <p:sldId id="363" r:id="rId37"/>
    <p:sldId id="364" r:id="rId38"/>
    <p:sldId id="365" r:id="rId39"/>
    <p:sldId id="366" r:id="rId40"/>
    <p:sldId id="367" r:id="rId41"/>
    <p:sldId id="318" r:id="rId42"/>
    <p:sldId id="319" r:id="rId43"/>
    <p:sldId id="333" r:id="rId44"/>
    <p:sldId id="368" r:id="rId45"/>
    <p:sldId id="369" r:id="rId46"/>
    <p:sldId id="370" r:id="rId47"/>
    <p:sldId id="352" r:id="rId48"/>
    <p:sldId id="346" r:id="rId49"/>
    <p:sldId id="347" r:id="rId50"/>
    <p:sldId id="348" r:id="rId51"/>
    <p:sldId id="349" r:id="rId52"/>
    <p:sldId id="350" r:id="rId53"/>
    <p:sldId id="354" r:id="rId54"/>
    <p:sldId id="334" r:id="rId55"/>
    <p:sldId id="377" r:id="rId56"/>
    <p:sldId id="378" r:id="rId57"/>
    <p:sldId id="379" r:id="rId58"/>
    <p:sldId id="380" r:id="rId59"/>
    <p:sldId id="381" r:id="rId60"/>
    <p:sldId id="382" r:id="rId61"/>
    <p:sldId id="335" r:id="rId62"/>
    <p:sldId id="384" r:id="rId63"/>
    <p:sldId id="329" r:id="rId64"/>
    <p:sldId id="330" r:id="rId65"/>
    <p:sldId id="375" r:id="rId66"/>
    <p:sldId id="400" r:id="rId67"/>
    <p:sldId id="401" r:id="rId68"/>
    <p:sldId id="402" r:id="rId69"/>
    <p:sldId id="403" r:id="rId70"/>
    <p:sldId id="404" r:id="rId71"/>
    <p:sldId id="405" r:id="rId72"/>
    <p:sldId id="406" r:id="rId73"/>
    <p:sldId id="407" r:id="rId74"/>
    <p:sldId id="408" r:id="rId75"/>
    <p:sldId id="409" r:id="rId76"/>
    <p:sldId id="410" r:id="rId77"/>
    <p:sldId id="411" r:id="rId78"/>
    <p:sldId id="412" r:id="rId79"/>
    <p:sldId id="413" r:id="rId80"/>
    <p:sldId id="414" r:id="rId81"/>
    <p:sldId id="415" r:id="rId82"/>
    <p:sldId id="416" r:id="rId83"/>
    <p:sldId id="417" r:id="rId84"/>
    <p:sldId id="418" r:id="rId85"/>
    <p:sldId id="419" r:id="rId86"/>
    <p:sldId id="420" r:id="rId87"/>
    <p:sldId id="421" r:id="rId88"/>
    <p:sldId id="422" r:id="rId89"/>
    <p:sldId id="499"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49" r:id="rId112"/>
    <p:sldId id="450" r:id="rId113"/>
    <p:sldId id="451" r:id="rId114"/>
    <p:sldId id="452" r:id="rId115"/>
    <p:sldId id="453" r:id="rId116"/>
    <p:sldId id="454" r:id="rId117"/>
    <p:sldId id="455" r:id="rId118"/>
    <p:sldId id="456" r:id="rId119"/>
    <p:sldId id="457" r:id="rId120"/>
    <p:sldId id="458" r:id="rId121"/>
    <p:sldId id="459" r:id="rId122"/>
    <p:sldId id="460" r:id="rId123"/>
    <p:sldId id="461" r:id="rId124"/>
    <p:sldId id="462" r:id="rId125"/>
    <p:sldId id="463" r:id="rId126"/>
    <p:sldId id="464" r:id="rId127"/>
    <p:sldId id="465" r:id="rId128"/>
    <p:sldId id="466" r:id="rId129"/>
    <p:sldId id="467" r:id="rId130"/>
    <p:sldId id="468" r:id="rId131"/>
    <p:sldId id="469" r:id="rId132"/>
    <p:sldId id="470" r:id="rId133"/>
    <p:sldId id="471" r:id="rId134"/>
    <p:sldId id="472" r:id="rId135"/>
    <p:sldId id="473" r:id="rId136"/>
    <p:sldId id="474" r:id="rId137"/>
    <p:sldId id="475" r:id="rId138"/>
    <p:sldId id="501" r:id="rId139"/>
    <p:sldId id="376" r:id="rId140"/>
  </p:sldIdLst>
  <p:sldSz cx="9144000" cy="6858000" type="screen4x3"/>
  <p:notesSz cx="6858000" cy="9144000"/>
  <p:custDataLst>
    <p:tags r:id="rId144"/>
  </p:custDataLst>
  <p:defaultTextStyle>
    <a:defPPr>
      <a:defRPr lang="en-US"/>
    </a:defPPr>
    <a:lvl1pPr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1pPr>
    <a:lvl2pPr marL="4572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2pPr>
    <a:lvl3pPr marL="9144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3pPr>
    <a:lvl4pPr marL="13716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4pPr>
    <a:lvl5pPr marL="1828800" algn="l" rtl="0" fontAlgn="base">
      <a:spcBef>
        <a:spcPct val="20000"/>
      </a:spcBef>
      <a:spcAft>
        <a:spcPct val="0"/>
      </a:spcAft>
      <a:buChar char="•"/>
      <a:defRPr sz="2000" kern="1200">
        <a:solidFill>
          <a:srgbClr val="292929"/>
        </a:solidFill>
        <a:latin typeface="Arial" pitchFamily="21" charset="0"/>
        <a:ea typeface="Arial" pitchFamily="21" charset="0"/>
        <a:cs typeface="Arial" pitchFamily="21" charset="0"/>
      </a:defRPr>
    </a:lvl5pPr>
    <a:lvl6pPr marL="2286000" algn="l" defTabSz="457200" rtl="0" eaLnBrk="1" latinLnBrk="0" hangingPunct="1">
      <a:defRPr sz="2000" kern="1200">
        <a:solidFill>
          <a:srgbClr val="292929"/>
        </a:solidFill>
        <a:latin typeface="Arial" pitchFamily="21" charset="0"/>
        <a:ea typeface="Arial" pitchFamily="21" charset="0"/>
        <a:cs typeface="Arial" pitchFamily="21" charset="0"/>
      </a:defRPr>
    </a:lvl6pPr>
    <a:lvl7pPr marL="2743200" algn="l" defTabSz="457200" rtl="0" eaLnBrk="1" latinLnBrk="0" hangingPunct="1">
      <a:defRPr sz="2000" kern="1200">
        <a:solidFill>
          <a:srgbClr val="292929"/>
        </a:solidFill>
        <a:latin typeface="Arial" pitchFamily="21" charset="0"/>
        <a:ea typeface="Arial" pitchFamily="21" charset="0"/>
        <a:cs typeface="Arial" pitchFamily="21" charset="0"/>
      </a:defRPr>
    </a:lvl7pPr>
    <a:lvl8pPr marL="3200400" algn="l" defTabSz="457200" rtl="0" eaLnBrk="1" latinLnBrk="0" hangingPunct="1">
      <a:defRPr sz="2000" kern="1200">
        <a:solidFill>
          <a:srgbClr val="292929"/>
        </a:solidFill>
        <a:latin typeface="Arial" pitchFamily="21" charset="0"/>
        <a:ea typeface="Arial" pitchFamily="21" charset="0"/>
        <a:cs typeface="Arial" pitchFamily="21" charset="0"/>
      </a:defRPr>
    </a:lvl8pPr>
    <a:lvl9pPr marL="3657600" algn="l" defTabSz="457200" rtl="0" eaLnBrk="1" latinLnBrk="0" hangingPunct="1">
      <a:defRPr sz="2000" kern="1200">
        <a:solidFill>
          <a:srgbClr val="292929"/>
        </a:solidFill>
        <a:latin typeface="Arial" pitchFamily="21" charset="0"/>
        <a:ea typeface="Arial" pitchFamily="21" charset="0"/>
        <a:cs typeface="Arial" pitchFamily="21"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36ABA"/>
    <a:srgbClr val="C529AD"/>
    <a:srgbClr val="F15A22"/>
    <a:srgbClr val="F1FAFD"/>
    <a:srgbClr val="E9F7FB"/>
    <a:srgbClr val="E55725"/>
    <a:srgbClr val="BDE6F2"/>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92" autoAdjust="0"/>
  </p:normalViewPr>
  <p:slideViewPr>
    <p:cSldViewPr>
      <p:cViewPr varScale="1">
        <p:scale>
          <a:sx n="113" d="100"/>
          <a:sy n="113" d="100"/>
        </p:scale>
        <p:origin x="-64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16"/>
    </p:cViewPr>
  </p:sorterViewPr>
  <p:notesViewPr>
    <p:cSldViewPr>
      <p:cViewPr varScale="1">
        <p:scale>
          <a:sx n="70" d="100"/>
          <a:sy n="70" d="100"/>
        </p:scale>
        <p:origin x="-259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interSettings" Target="printerSettings/printerSettings1.bin"/><Relationship Id="rId144" Type="http://schemas.openxmlformats.org/officeDocument/2006/relationships/tags" Target="tags/tag1.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Macro-Enabled_Worksheet10.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2.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Macro-Enabled_Worksheet3.xlsm"/></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Worksheet4.xlsm"/></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Macro-Enabled_Worksheet6.xlsm"/></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Macro-Enabled_Worksheet7.xlsm"/></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Macro-Enabled_Worksheet8.xlsm"/></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207642196969672"/>
          <c:y val="0.0182649879161144"/>
        </c:manualLayout>
      </c:layout>
      <c:overlay val="0"/>
      <c:spPr>
        <a:noFill/>
        <a:ln w="18073">
          <a:noFill/>
        </a:ln>
      </c:spPr>
    </c:title>
    <c:autoTitleDeleted val="0"/>
    <c:plotArea>
      <c:layout>
        <c:manualLayout>
          <c:layoutTarget val="inner"/>
          <c:xMode val="edge"/>
          <c:yMode val="edge"/>
          <c:x val="0.201716738197425"/>
          <c:y val="0.297775785452561"/>
          <c:w val="0.592274678111588"/>
          <c:h val="0.455649021595073"/>
        </c:manualLayout>
      </c:layout>
      <c:lineChart>
        <c:grouping val="standard"/>
        <c:varyColors val="0"/>
        <c:ser>
          <c:idx val="0"/>
          <c:order val="0"/>
          <c:tx>
            <c:strRef>
              <c:f>Sheet1!$B$1</c:f>
              <c:strCache>
                <c:ptCount val="1"/>
                <c:pt idx="0">
                  <c:v>Test cases</c:v>
                </c:pt>
              </c:strCache>
            </c:strRef>
          </c:tx>
          <c:spPr>
            <a:ln w="18073">
              <a:solidFill>
                <a:srgbClr val="00ABEA"/>
              </a:solidFill>
              <a:prstDash val="solid"/>
            </a:ln>
          </c:spPr>
          <c:marker>
            <c:symbol val="none"/>
          </c:marker>
          <c:cat>
            <c:strRef>
              <c:f>Sheet1!$A$2:$A$6</c:f>
              <c:strCache>
                <c:ptCount val="5"/>
                <c:pt idx="0">
                  <c:v>M</c:v>
                </c:pt>
                <c:pt idx="1">
                  <c:v>T</c:v>
                </c:pt>
                <c:pt idx="2">
                  <c:v>W</c:v>
                </c:pt>
                <c:pt idx="3">
                  <c:v>Th</c:v>
                </c:pt>
                <c:pt idx="4">
                  <c:v>F</c:v>
                </c:pt>
              </c:strCache>
            </c:strRef>
          </c:cat>
          <c:val>
            <c:numRef>
              <c:f>Sheet1!$B$2:$B$6</c:f>
              <c:numCache>
                <c:formatCode>General</c:formatCode>
                <c:ptCount val="5"/>
                <c:pt idx="0">
                  <c:v>0.0</c:v>
                </c:pt>
                <c:pt idx="1">
                  <c:v>2.0</c:v>
                </c:pt>
                <c:pt idx="2">
                  <c:v>4.0</c:v>
                </c:pt>
                <c:pt idx="3">
                  <c:v>7.0</c:v>
                </c:pt>
                <c:pt idx="4">
                  <c:v>15.0</c:v>
                </c:pt>
              </c:numCache>
            </c:numRef>
          </c:val>
          <c:smooth val="0"/>
        </c:ser>
        <c:dLbls>
          <c:showLegendKey val="0"/>
          <c:showVal val="0"/>
          <c:showCatName val="0"/>
          <c:showSerName val="0"/>
          <c:showPercent val="0"/>
          <c:showBubbleSize val="0"/>
        </c:dLbls>
        <c:marker val="1"/>
        <c:smooth val="0"/>
        <c:axId val="1170565416"/>
        <c:axId val="151354632"/>
      </c:lineChart>
      <c:catAx>
        <c:axId val="1170565416"/>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151354632"/>
        <c:crosses val="autoZero"/>
        <c:auto val="1"/>
        <c:lblAlgn val="ctr"/>
        <c:lblOffset val="100"/>
        <c:tickLblSkip val="1"/>
        <c:tickMarkSkip val="1"/>
        <c:noMultiLvlLbl val="0"/>
      </c:catAx>
      <c:valAx>
        <c:axId val="151354632"/>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1170565416"/>
        <c:crosses val="autoZero"/>
        <c:crossBetween val="midCat"/>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39" b="1" i="0" u="none" strike="noStrike" baseline="0">
                <a:solidFill>
                  <a:srgbClr val="000000"/>
                </a:solidFill>
                <a:latin typeface="Arial"/>
                <a:ea typeface="Arial"/>
                <a:cs typeface="Arial"/>
              </a:defRPr>
            </a:pPr>
            <a:r>
              <a:rPr lang="en-US"/>
              <a:t>Business flow coverage by status</a:t>
            </a:r>
          </a:p>
        </c:rich>
      </c:tx>
      <c:layout>
        <c:manualLayout>
          <c:xMode val="edge"/>
          <c:yMode val="edge"/>
          <c:x val="0.216738197424893"/>
          <c:y val="0.0182648401826484"/>
        </c:manualLayout>
      </c:layout>
      <c:overlay val="0"/>
      <c:spPr>
        <a:noFill/>
        <a:ln w="18076">
          <a:noFill/>
        </a:ln>
      </c:spPr>
    </c:title>
    <c:autoTitleDeleted val="0"/>
    <c:plotArea>
      <c:layout>
        <c:manualLayout>
          <c:layoutTarget val="inner"/>
          <c:xMode val="edge"/>
          <c:yMode val="edge"/>
          <c:x val="0.0772532188841202"/>
          <c:y val="0.166649257450414"/>
          <c:w val="0.688841201716738"/>
          <c:h val="0.655268414233031"/>
        </c:manualLayout>
      </c:layout>
      <c:barChart>
        <c:barDir val="col"/>
        <c:grouping val="clustered"/>
        <c:varyColors val="0"/>
        <c:ser>
          <c:idx val="0"/>
          <c:order val="0"/>
          <c:tx>
            <c:strRef>
              <c:f>Sheet1!$B$1</c:f>
              <c:strCache>
                <c:ptCount val="1"/>
                <c:pt idx="0">
                  <c:v>Open</c:v>
                </c:pt>
              </c:strCache>
            </c:strRef>
          </c:tx>
          <c:spPr>
            <a:solidFill>
              <a:srgbClr val="4600A5"/>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2.0</c:v>
                </c:pt>
                <c:pt idx="1">
                  <c:v>1.0</c:v>
                </c:pt>
                <c:pt idx="2">
                  <c:v>2.0</c:v>
                </c:pt>
                <c:pt idx="3">
                  <c:v>0.0</c:v>
                </c:pt>
                <c:pt idx="4">
                  <c:v>1.0</c:v>
                </c:pt>
                <c:pt idx="5">
                  <c:v>0.0</c:v>
                </c:pt>
                <c:pt idx="6">
                  <c:v>1.0</c:v>
                </c:pt>
                <c:pt idx="7">
                  <c:v>0.0</c:v>
                </c:pt>
                <c:pt idx="8">
                  <c:v>3.0</c:v>
                </c:pt>
              </c:numCache>
            </c:numRef>
          </c:val>
        </c:ser>
        <c:ser>
          <c:idx val="1"/>
          <c:order val="1"/>
          <c:tx>
            <c:strRef>
              <c:f>Sheet1!$C$1</c:f>
              <c:strCache>
                <c:ptCount val="1"/>
                <c:pt idx="0">
                  <c:v>Fixed</c:v>
                </c:pt>
              </c:strCache>
            </c:strRef>
          </c:tx>
          <c:spPr>
            <a:solidFill>
              <a:srgbClr val="00808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Sheet1!$C$2:$C$10</c:f>
              <c:numCache>
                <c:formatCode>General</c:formatCode>
                <c:ptCount val="9"/>
                <c:pt idx="0">
                  <c:v>1.0</c:v>
                </c:pt>
                <c:pt idx="1">
                  <c:v>3.0</c:v>
                </c:pt>
                <c:pt idx="2">
                  <c:v>0.0</c:v>
                </c:pt>
                <c:pt idx="3">
                  <c:v>0.0</c:v>
                </c:pt>
                <c:pt idx="4">
                  <c:v>1.0</c:v>
                </c:pt>
                <c:pt idx="5">
                  <c:v>1.0</c:v>
                </c:pt>
                <c:pt idx="6">
                  <c:v>2.0</c:v>
                </c:pt>
                <c:pt idx="7">
                  <c:v>1.0</c:v>
                </c:pt>
                <c:pt idx="8">
                  <c:v>4.0</c:v>
                </c:pt>
              </c:numCache>
            </c:numRef>
          </c:val>
        </c:ser>
        <c:ser>
          <c:idx val="2"/>
          <c:order val="2"/>
          <c:tx>
            <c:strRef>
              <c:f>Sheet1!$D$1</c:f>
              <c:strCache>
                <c:ptCount val="1"/>
                <c:pt idx="0">
                  <c:v>Unreproducible</c:v>
                </c:pt>
              </c:strCache>
            </c:strRef>
          </c:tx>
          <c:spPr>
            <a:solidFill>
              <a:srgbClr val="FFFFFF"/>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Sheet1!$D$2:$D$10</c:f>
              <c:numCache>
                <c:formatCode>General</c:formatCode>
                <c:ptCount val="9"/>
                <c:pt idx="0">
                  <c:v>0.0</c:v>
                </c:pt>
                <c:pt idx="1">
                  <c:v>1.0</c:v>
                </c:pt>
                <c:pt idx="2">
                  <c:v>0.0</c:v>
                </c:pt>
                <c:pt idx="3">
                  <c:v>0.0</c:v>
                </c:pt>
                <c:pt idx="4">
                  <c:v>0.0</c:v>
                </c:pt>
                <c:pt idx="5">
                  <c:v>0.0</c:v>
                </c:pt>
                <c:pt idx="6">
                  <c:v>1.0</c:v>
                </c:pt>
                <c:pt idx="7">
                  <c:v>0.0</c:v>
                </c:pt>
                <c:pt idx="8">
                  <c:v>0.0</c:v>
                </c:pt>
              </c:numCache>
            </c:numRef>
          </c:val>
        </c:ser>
        <c:ser>
          <c:idx val="3"/>
          <c:order val="3"/>
          <c:tx>
            <c:strRef>
              <c:f>Sheet1!$E$1</c:f>
              <c:strCache>
                <c:ptCount val="1"/>
                <c:pt idx="0">
                  <c:v>Not a defect</c:v>
                </c:pt>
              </c:strCache>
            </c:strRef>
          </c:tx>
          <c:spPr>
            <a:solidFill>
              <a:srgbClr val="000000"/>
            </a:solidFill>
            <a:ln w="18076">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Sheet1!$E$2:$E$10</c:f>
              <c:numCache>
                <c:formatCode>General</c:formatCode>
                <c:ptCount val="9"/>
                <c:pt idx="0">
                  <c:v>0.0</c:v>
                </c:pt>
                <c:pt idx="1">
                  <c:v>0.0</c:v>
                </c:pt>
                <c:pt idx="2">
                  <c:v>0.0</c:v>
                </c:pt>
                <c:pt idx="3">
                  <c:v>0.0</c:v>
                </c:pt>
                <c:pt idx="4">
                  <c:v>1.0</c:v>
                </c:pt>
                <c:pt idx="5">
                  <c:v>0.0</c:v>
                </c:pt>
                <c:pt idx="6">
                  <c:v>1.0</c:v>
                </c:pt>
                <c:pt idx="7">
                  <c:v>0.0</c:v>
                </c:pt>
                <c:pt idx="8">
                  <c:v>0.0</c:v>
                </c:pt>
              </c:numCache>
            </c:numRef>
          </c:val>
        </c:ser>
        <c:dLbls>
          <c:showLegendKey val="0"/>
          <c:showVal val="0"/>
          <c:showCatName val="0"/>
          <c:showSerName val="0"/>
          <c:showPercent val="0"/>
          <c:showBubbleSize val="0"/>
        </c:dLbls>
        <c:gapWidth val="150"/>
        <c:axId val="210357112"/>
        <c:axId val="134831464"/>
      </c:barChart>
      <c:catAx>
        <c:axId val="210357112"/>
        <c:scaling>
          <c:orientation val="minMax"/>
        </c:scaling>
        <c:delete val="0"/>
        <c:axPos val="b"/>
        <c:numFmt formatCode="General" sourceLinked="1"/>
        <c:majorTickMark val="none"/>
        <c:minorTickMark val="none"/>
        <c:tickLblPos val="low"/>
        <c:spPr>
          <a:ln w="2260">
            <a:solidFill>
              <a:srgbClr val="E55725"/>
            </a:solidFill>
            <a:prstDash val="solid"/>
          </a:ln>
        </c:spPr>
        <c:txPr>
          <a:bodyPr rot="0" vert="horz"/>
          <a:lstStyle/>
          <a:p>
            <a:pPr>
              <a:defRPr sz="783" b="0" i="0" u="none" strike="noStrike" baseline="0">
                <a:solidFill>
                  <a:srgbClr val="000000"/>
                </a:solidFill>
                <a:latin typeface="Arial"/>
                <a:ea typeface="Arial"/>
                <a:cs typeface="Arial"/>
              </a:defRPr>
            </a:pPr>
            <a:endParaRPr lang="en-US"/>
          </a:p>
        </c:txPr>
        <c:crossAx val="134831464"/>
        <c:crosses val="autoZero"/>
        <c:auto val="1"/>
        <c:lblAlgn val="ctr"/>
        <c:lblOffset val="100"/>
        <c:tickLblSkip val="1"/>
        <c:tickMarkSkip val="1"/>
        <c:noMultiLvlLbl val="0"/>
      </c:catAx>
      <c:valAx>
        <c:axId val="134831464"/>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10357112"/>
        <c:crosses val="autoZero"/>
        <c:crossBetween val="between"/>
      </c:valAx>
      <c:spPr>
        <a:solidFill>
          <a:srgbClr val="FFFFFF"/>
        </a:solidFill>
        <a:ln w="18076">
          <a:noFill/>
        </a:ln>
      </c:spPr>
    </c:plotArea>
    <c:legend>
      <c:legendPos val="r"/>
      <c:layout>
        <c:manualLayout>
          <c:xMode val="edge"/>
          <c:yMode val="edge"/>
          <c:x val="0.800429184549356"/>
          <c:y val="0.438356164383562"/>
          <c:w val="0.197424892703863"/>
          <c:h val="0.386856174623742"/>
        </c:manualLayout>
      </c:layout>
      <c:overlay val="0"/>
      <c:spPr>
        <a:noFill/>
        <a:ln w="18076">
          <a:noFill/>
        </a:ln>
      </c:spPr>
      <c:txPr>
        <a:bodyPr/>
        <a:lstStyle/>
        <a:p>
          <a:pPr>
            <a:defRPr sz="1000" b="0"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783"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154148346326164"/>
          <c:y val="0.0447548625958179"/>
        </c:manualLayout>
      </c:layout>
      <c:overlay val="0"/>
      <c:spPr>
        <a:noFill/>
        <a:ln w="18077">
          <a:noFill/>
        </a:ln>
      </c:spPr>
    </c:title>
    <c:autoTitleDeleted val="0"/>
    <c:plotArea>
      <c:layout>
        <c:manualLayout>
          <c:layoutTarget val="inner"/>
          <c:xMode val="edge"/>
          <c:yMode val="edge"/>
          <c:x val="0.133047210300429"/>
          <c:y val="0.28834249361214"/>
          <c:w val="0.669527896995708"/>
          <c:h val="0.455949522865933"/>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1005536328"/>
        <c:axId val="702632360"/>
      </c:lineChart>
      <c:catAx>
        <c:axId val="1005536328"/>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702632360"/>
        <c:crosses val="autoZero"/>
        <c:auto val="1"/>
        <c:lblAlgn val="ctr"/>
        <c:lblOffset val="100"/>
        <c:tickLblSkip val="1"/>
        <c:tickMarkSkip val="1"/>
        <c:noMultiLvlLbl val="0"/>
      </c:catAx>
      <c:valAx>
        <c:axId val="702632360"/>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1005536328"/>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37" b="1" i="0" u="none" strike="noStrike" baseline="0">
                <a:solidFill>
                  <a:srgbClr val="000000"/>
                </a:solidFill>
                <a:latin typeface="Arial"/>
                <a:ea typeface="Arial"/>
                <a:cs typeface="Arial"/>
              </a:defRPr>
            </a:pPr>
            <a:r>
              <a:rPr lang="en-US"/>
              <a:t>Failed tests</a:t>
            </a:r>
          </a:p>
        </c:rich>
      </c:tx>
      <c:layout>
        <c:manualLayout>
          <c:xMode val="edge"/>
          <c:yMode val="edge"/>
          <c:x val="0.366952789699571"/>
          <c:y val="0.0182648401826484"/>
        </c:manualLayout>
      </c:layout>
      <c:overlay val="0"/>
      <c:spPr>
        <a:noFill/>
        <a:ln w="18073">
          <a:noFill/>
        </a:ln>
      </c:spPr>
    </c:title>
    <c:autoTitleDeleted val="0"/>
    <c:plotArea>
      <c:layout>
        <c:manualLayout>
          <c:layoutTarget val="inner"/>
          <c:xMode val="edge"/>
          <c:yMode val="edge"/>
          <c:x val="0.111587982832618"/>
          <c:y val="0.452054794520548"/>
          <c:w val="0.6931330472103"/>
          <c:h val="0.315068493150685"/>
        </c:manualLayout>
      </c:layout>
      <c:barChart>
        <c:barDir val="col"/>
        <c:grouping val="clustered"/>
        <c:varyColors val="0"/>
        <c:ser>
          <c:idx val="0"/>
          <c:order val="0"/>
          <c:tx>
            <c:strRef>
              <c:f>Sheet1!$B$1</c:f>
              <c:strCache>
                <c:ptCount val="1"/>
                <c:pt idx="0">
                  <c:v>Failed tests</c:v>
                </c:pt>
              </c:strCache>
            </c:strRef>
          </c:tx>
          <c:spPr>
            <a:solidFill>
              <a:srgbClr val="4600A5"/>
            </a:solidFill>
            <a:ln w="18073">
              <a:noFill/>
            </a:ln>
          </c:spPr>
          <c:invertIfNegative val="0"/>
          <c:cat>
            <c:strRef>
              <c:f>Sheet1!$A$2:$A$10</c:f>
              <c:strCache>
                <c:ptCount val="9"/>
                <c:pt idx="0">
                  <c:v>Access</c:v>
                </c:pt>
                <c:pt idx="1">
                  <c:v>Account details</c:v>
                </c:pt>
                <c:pt idx="2">
                  <c:v>Account list</c:v>
                </c:pt>
                <c:pt idx="3">
                  <c:v>Bpay</c:v>
                </c:pt>
                <c:pt idx="4">
                  <c:v>Export</c:v>
                </c:pt>
                <c:pt idx="5">
                  <c:v>Help</c:v>
                </c:pt>
                <c:pt idx="6">
                  <c:v>SMS alerts</c:v>
                </c:pt>
                <c:pt idx="7">
                  <c:v>Splash page</c:v>
                </c:pt>
                <c:pt idx="8">
                  <c:v>Transfers</c:v>
                </c:pt>
              </c:strCache>
            </c:strRef>
          </c:cat>
          <c:val>
            <c:numRef>
              <c:f>Sheet1!$B$2:$B$10</c:f>
              <c:numCache>
                <c:formatCode>General</c:formatCode>
                <c:ptCount val="9"/>
                <c:pt idx="0">
                  <c:v>4.0</c:v>
                </c:pt>
                <c:pt idx="1">
                  <c:v>2.0</c:v>
                </c:pt>
                <c:pt idx="2">
                  <c:v>6.0</c:v>
                </c:pt>
                <c:pt idx="3">
                  <c:v>0.0</c:v>
                </c:pt>
                <c:pt idx="4">
                  <c:v>3.0</c:v>
                </c:pt>
                <c:pt idx="5">
                  <c:v>0.0</c:v>
                </c:pt>
                <c:pt idx="6">
                  <c:v>4.0</c:v>
                </c:pt>
                <c:pt idx="7">
                  <c:v>1.0</c:v>
                </c:pt>
                <c:pt idx="8">
                  <c:v>7.0</c:v>
                </c:pt>
              </c:numCache>
            </c:numRef>
          </c:val>
        </c:ser>
        <c:dLbls>
          <c:showLegendKey val="0"/>
          <c:showVal val="0"/>
          <c:showCatName val="0"/>
          <c:showSerName val="0"/>
          <c:showPercent val="0"/>
          <c:showBubbleSize val="0"/>
        </c:dLbls>
        <c:gapWidth val="150"/>
        <c:axId val="702997160"/>
        <c:axId val="1005565208"/>
      </c:barChart>
      <c:catAx>
        <c:axId val="702997160"/>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854" b="0" i="0" u="none" strike="noStrike" baseline="0">
                <a:solidFill>
                  <a:srgbClr val="000000"/>
                </a:solidFill>
                <a:latin typeface="Arial"/>
                <a:ea typeface="Arial"/>
                <a:cs typeface="Arial"/>
              </a:defRPr>
            </a:pPr>
            <a:endParaRPr lang="en-US"/>
          </a:p>
        </c:txPr>
        <c:crossAx val="1005565208"/>
        <c:crosses val="autoZero"/>
        <c:auto val="1"/>
        <c:lblAlgn val="ctr"/>
        <c:lblOffset val="100"/>
        <c:tickLblSkip val="2"/>
        <c:tickMarkSkip val="1"/>
        <c:noMultiLvlLbl val="0"/>
      </c:catAx>
      <c:valAx>
        <c:axId val="1005565208"/>
        <c:scaling>
          <c:orientation val="minMax"/>
        </c:scaling>
        <c:delete val="0"/>
        <c:axPos val="l"/>
        <c:majorGridlines>
          <c:spPr>
            <a:ln w="9036">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138" b="0" i="0" u="none" strike="noStrike" baseline="0">
                <a:solidFill>
                  <a:srgbClr val="000000"/>
                </a:solidFill>
                <a:latin typeface="Arial"/>
                <a:ea typeface="Arial"/>
                <a:cs typeface="Arial"/>
              </a:defRPr>
            </a:pPr>
            <a:endParaRPr lang="en-US"/>
          </a:p>
        </c:txPr>
        <c:crossAx val="702997160"/>
        <c:crosses val="autoZero"/>
        <c:crossBetween val="between"/>
      </c:valAx>
      <c:spPr>
        <a:solidFill>
          <a:srgbClr val="FFFFFF"/>
        </a:solidFill>
        <a:ln w="18073">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537" b="1" i="0" u="none" strike="noStrike" baseline="0">
                <a:solidFill>
                  <a:srgbClr val="000000"/>
                </a:solidFill>
                <a:latin typeface="Arial"/>
                <a:ea typeface="Arial"/>
                <a:cs typeface="Arial"/>
              </a:defRPr>
            </a:pPr>
            <a:r>
              <a:rPr lang="en-US"/>
              <a:t>Priority</a:t>
            </a:r>
          </a:p>
        </c:rich>
      </c:tx>
      <c:layout>
        <c:manualLayout>
          <c:xMode val="edge"/>
          <c:yMode val="edge"/>
          <c:x val="0.414163090128755"/>
          <c:y val="0.0182648401826484"/>
        </c:manualLayout>
      </c:layout>
      <c:overlay val="0"/>
      <c:spPr>
        <a:noFill/>
        <a:ln w="18075">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4549356223176"/>
          <c:y val="0.383561643835616"/>
          <c:w val="0.32618025751073"/>
          <c:h val="0.593607305936073"/>
        </c:manualLayout>
      </c:layout>
      <c:pie3DChart>
        <c:varyColors val="0"/>
        <c:ser>
          <c:idx val="0"/>
          <c:order val="0"/>
          <c:tx>
            <c:strRef>
              <c:f>Sheet1!$A$2</c:f>
              <c:strCache>
                <c:ptCount val="1"/>
                <c:pt idx="0">
                  <c:v>Priority</c:v>
                </c:pt>
              </c:strCache>
            </c:strRef>
          </c:tx>
          <c:spPr>
            <a:solidFill>
              <a:srgbClr val="4600A5"/>
            </a:solidFill>
            <a:ln w="18075">
              <a:noFill/>
            </a:ln>
          </c:spPr>
          <c:dPt>
            <c:idx val="1"/>
            <c:bubble3D val="0"/>
            <c:spPr>
              <a:solidFill>
                <a:srgbClr val="008080"/>
              </a:solidFill>
              <a:ln w="18075">
                <a:noFill/>
              </a:ln>
            </c:spPr>
          </c:dPt>
          <c:dPt>
            <c:idx val="2"/>
            <c:bubble3D val="0"/>
            <c:spPr>
              <a:solidFill>
                <a:srgbClr val="FFFFFF"/>
              </a:solidFill>
              <a:ln w="18075">
                <a:noFill/>
              </a:ln>
            </c:spPr>
          </c:dPt>
          <c:dPt>
            <c:idx val="3"/>
            <c:bubble3D val="0"/>
            <c:spPr>
              <a:solidFill>
                <a:srgbClr val="000000"/>
              </a:solidFill>
              <a:ln w="18075">
                <a:noFill/>
              </a:ln>
            </c:spPr>
          </c:dPt>
          <c:dLbls>
            <c:dLbl>
              <c:idx val="0"/>
              <c:layout>
                <c:manualLayout>
                  <c:x val="-0.0257698412283644"/>
                  <c:y val="-0.12838882249671"/>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08713016003573"/>
                  <c:y val="-0.104760581832237"/>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0850489823054926"/>
                  <c:y val="-0.00696062992125996"/>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609319156971957"/>
                  <c:y val="-0.177245218063495"/>
                </c:manualLayout>
              </c:layout>
              <c:numFmt formatCode="0%" sourceLinked="0"/>
              <c:spPr>
                <a:noFill/>
                <a:ln w="18075">
                  <a:noFill/>
                </a:ln>
              </c:spPr>
              <c:txPr>
                <a:bodyPr/>
                <a:lstStyle/>
                <a:p>
                  <a:pPr>
                    <a:defRPr sz="996"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8075">
                <a:noFill/>
              </a:ln>
            </c:spPr>
            <c:txPr>
              <a:bodyPr/>
              <a:lstStyle/>
              <a:p>
                <a:pPr>
                  <a:defRPr sz="1708" b="0" i="0" u="none" strike="noStrike" baseline="0">
                    <a:solidFill>
                      <a:srgbClr val="000000"/>
                    </a:solidFill>
                    <a:latin typeface="Gill Sans"/>
                    <a:ea typeface="Gill Sans"/>
                    <a:cs typeface="Gill Sans"/>
                  </a:defRPr>
                </a:pPr>
                <a:endParaRPr lang="en-US"/>
              </a:p>
            </c:txPr>
            <c:showLegendKey val="0"/>
            <c:showVal val="0"/>
            <c:showCatName val="1"/>
            <c:showSerName val="0"/>
            <c:showPercent val="0"/>
            <c:showBubbleSize val="0"/>
            <c:showLeaderLines val="0"/>
          </c:dLbls>
          <c:cat>
            <c:strRef>
              <c:f>Sheet1!$B$1:$E$1</c:f>
              <c:strCache>
                <c:ptCount val="4"/>
                <c:pt idx="0">
                  <c:v>P1</c:v>
                </c:pt>
                <c:pt idx="1">
                  <c:v>P2</c:v>
                </c:pt>
                <c:pt idx="2">
                  <c:v>P3</c:v>
                </c:pt>
                <c:pt idx="3">
                  <c:v>P4</c:v>
                </c:pt>
              </c:strCache>
            </c:strRef>
          </c:cat>
          <c:val>
            <c:numRef>
              <c:f>Sheet1!$B$2:$E$2</c:f>
              <c:numCache>
                <c:formatCode>General</c:formatCode>
                <c:ptCount val="4"/>
                <c:pt idx="0">
                  <c:v>4.0</c:v>
                </c:pt>
                <c:pt idx="1">
                  <c:v>4.0</c:v>
                </c:pt>
                <c:pt idx="2">
                  <c:v>10.0</c:v>
                </c:pt>
                <c:pt idx="3">
                  <c:v>9.0</c:v>
                </c:pt>
              </c:numCache>
            </c:numRef>
          </c:val>
        </c:ser>
        <c:dLbls>
          <c:showLegendKey val="0"/>
          <c:showVal val="0"/>
          <c:showCatName val="0"/>
          <c:showSerName val="0"/>
          <c:showPercent val="0"/>
          <c:showBubbleSize val="0"/>
          <c:showLeaderLines val="0"/>
        </c:dLbls>
      </c:pie3DChart>
      <c:spPr>
        <a:noFill/>
        <a:ln w="18075">
          <a:noFill/>
        </a:ln>
      </c:spPr>
    </c:plotArea>
    <c:plotVisOnly val="1"/>
    <c:dispBlanksAs val="zero"/>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19" b="1" i="0" u="none" strike="noStrike" baseline="0">
                <a:solidFill>
                  <a:srgbClr val="000000"/>
                </a:solidFill>
                <a:latin typeface="Arial"/>
                <a:ea typeface="Arial"/>
                <a:cs typeface="Arial"/>
              </a:defRPr>
            </a:pPr>
            <a:r>
              <a:rPr lang="en-US"/>
              <a:t>Severity</a:t>
            </a:r>
          </a:p>
        </c:rich>
      </c:tx>
      <c:layout>
        <c:manualLayout>
          <c:xMode val="edge"/>
          <c:yMode val="edge"/>
          <c:x val="0.344709897610921"/>
          <c:y val="0.0"/>
        </c:manualLayout>
      </c:layout>
      <c:overlay val="0"/>
      <c:spPr>
        <a:noFill/>
        <a:ln w="19039">
          <a:noFill/>
        </a:ln>
      </c:spPr>
    </c:title>
    <c:autoTitleDeleted val="0"/>
    <c:view3D>
      <c:rotX val="50"/>
      <c:rotY val="0"/>
      <c:rAngAx val="0"/>
      <c:perspective val="0"/>
    </c:view3D>
    <c:floor>
      <c:thickness val="0"/>
    </c:floor>
    <c:sideWall>
      <c:thickness val="0"/>
    </c:sideWall>
    <c:backWall>
      <c:thickness val="0"/>
    </c:backWall>
    <c:plotArea>
      <c:layout>
        <c:manualLayout>
          <c:layoutTarget val="inner"/>
          <c:xMode val="edge"/>
          <c:yMode val="edge"/>
          <c:x val="0.31740614334471"/>
          <c:y val="0.380645161290322"/>
          <c:w val="0.348122866894198"/>
          <c:h val="0.561290322580645"/>
        </c:manualLayout>
      </c:layout>
      <c:pie3DChart>
        <c:varyColors val="0"/>
        <c:ser>
          <c:idx val="0"/>
          <c:order val="0"/>
          <c:tx>
            <c:strRef>
              <c:f>Sheet1!$A$2</c:f>
              <c:strCache>
                <c:ptCount val="1"/>
                <c:pt idx="0">
                  <c:v>Severity</c:v>
                </c:pt>
              </c:strCache>
            </c:strRef>
          </c:tx>
          <c:spPr>
            <a:solidFill>
              <a:srgbClr val="4600A5"/>
            </a:solidFill>
            <a:ln w="19039">
              <a:noFill/>
            </a:ln>
          </c:spPr>
          <c:dPt>
            <c:idx val="1"/>
            <c:bubble3D val="0"/>
            <c:spPr>
              <a:solidFill>
                <a:srgbClr val="008080"/>
              </a:solidFill>
              <a:ln w="19039">
                <a:noFill/>
              </a:ln>
            </c:spPr>
          </c:dPt>
          <c:dPt>
            <c:idx val="2"/>
            <c:bubble3D val="0"/>
            <c:spPr>
              <a:solidFill>
                <a:srgbClr val="FFFFFF"/>
              </a:solidFill>
              <a:ln w="19039">
                <a:noFill/>
              </a:ln>
            </c:spPr>
          </c:dPt>
          <c:dPt>
            <c:idx val="3"/>
            <c:bubble3D val="0"/>
            <c:spPr>
              <a:solidFill>
                <a:srgbClr val="000000"/>
              </a:solidFill>
              <a:ln w="19039">
                <a:noFill/>
              </a:ln>
            </c:spPr>
          </c:dPt>
          <c:dLbls>
            <c:dLbl>
              <c:idx val="0"/>
              <c:layout>
                <c:manualLayout>
                  <c:x val="-0.0475705133032728"/>
                  <c:y val="-0.0486354986839258"/>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1"/>
              <c:layout>
                <c:manualLayout>
                  <c:x val="0.0495299659425836"/>
                  <c:y val="-0.0422235009476493"/>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2"/>
              <c:layout>
                <c:manualLayout>
                  <c:x val="0.0783913627670221"/>
                  <c:y val="0.0540726328703331"/>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dLbl>
              <c:idx val="3"/>
              <c:layout>
                <c:manualLayout>
                  <c:x val="-0.0810958811063465"/>
                  <c:y val="-0.047712936270097"/>
                </c:manualLayout>
              </c:layout>
              <c:numFmt formatCode="0%" sourceLinked="0"/>
              <c:spPr>
                <a:noFill/>
                <a:ln w="19039">
                  <a:noFill/>
                </a:ln>
              </c:spPr>
              <c:txPr>
                <a:bodyPr/>
                <a:lstStyle/>
                <a:p>
                  <a:pPr algn="l">
                    <a:defRPr sz="1049" b="0" i="0" u="none" strike="noStrike" baseline="0">
                      <a:solidFill>
                        <a:srgbClr val="000000"/>
                      </a:solidFill>
                      <a:latin typeface="Arial"/>
                      <a:ea typeface="Arial"/>
                      <a:cs typeface="Arial"/>
                    </a:defRPr>
                  </a:pPr>
                  <a:endParaRPr lang="en-US"/>
                </a:p>
              </c:txPr>
              <c:dLblPos val="bestFit"/>
              <c:showLegendKey val="0"/>
              <c:showVal val="0"/>
              <c:showCatName val="1"/>
              <c:showSerName val="0"/>
              <c:showPercent val="1"/>
              <c:showBubbleSize val="0"/>
            </c:dLbl>
            <c:spPr>
              <a:noFill/>
              <a:ln w="19039">
                <a:noFill/>
              </a:ln>
            </c:spPr>
            <c:txPr>
              <a:bodyPr/>
              <a:lstStyle/>
              <a:p>
                <a:pPr algn="l">
                  <a:defRPr sz="1049" b="0" i="0" u="none" strike="noStrike" baseline="0">
                    <a:solidFill>
                      <a:srgbClr val="000000"/>
                    </a:solidFill>
                    <a:latin typeface="Arial"/>
                    <a:ea typeface="Arial"/>
                    <a:cs typeface="Arial"/>
                  </a:defRPr>
                </a:pPr>
                <a:endParaRPr lang="en-US"/>
              </a:p>
            </c:txPr>
            <c:showLegendKey val="0"/>
            <c:showVal val="0"/>
            <c:showCatName val="1"/>
            <c:showSerName val="0"/>
            <c:showPercent val="0"/>
            <c:showBubbleSize val="0"/>
            <c:showLeaderLines val="0"/>
          </c:dLbls>
          <c:cat>
            <c:strRef>
              <c:f>Sheet1!$B$1:$E$1</c:f>
              <c:strCache>
                <c:ptCount val="4"/>
                <c:pt idx="0">
                  <c:v>Sev 1</c:v>
                </c:pt>
                <c:pt idx="1">
                  <c:v>Sev 2</c:v>
                </c:pt>
                <c:pt idx="2">
                  <c:v>Sev 3</c:v>
                </c:pt>
                <c:pt idx="3">
                  <c:v>Sev 4</c:v>
                </c:pt>
              </c:strCache>
            </c:strRef>
          </c:cat>
          <c:val>
            <c:numRef>
              <c:f>Sheet1!$B$2:$E$2</c:f>
              <c:numCache>
                <c:formatCode>General</c:formatCode>
                <c:ptCount val="4"/>
                <c:pt idx="0">
                  <c:v>0.0</c:v>
                </c:pt>
                <c:pt idx="1">
                  <c:v>2.0</c:v>
                </c:pt>
                <c:pt idx="2">
                  <c:v>12.0</c:v>
                </c:pt>
                <c:pt idx="3">
                  <c:v>13.0</c:v>
                </c:pt>
              </c:numCache>
            </c:numRef>
          </c:val>
        </c:ser>
        <c:dLbls>
          <c:showLegendKey val="0"/>
          <c:showVal val="0"/>
          <c:showCatName val="0"/>
          <c:showSerName val="0"/>
          <c:showPercent val="0"/>
          <c:showBubbleSize val="0"/>
          <c:showLeaderLines val="0"/>
        </c:dLbls>
      </c:pie3DChart>
      <c:spPr>
        <a:noFill/>
        <a:ln w="19039">
          <a:noFill/>
        </a:ln>
      </c:spPr>
    </c:plotArea>
    <c:plotVisOnly val="1"/>
    <c:dispBlanksAs val="zero"/>
    <c:showDLblsOverMax val="0"/>
  </c:chart>
  <c:spPr>
    <a:noFill/>
    <a:ln>
      <a:noFill/>
    </a:ln>
  </c:spPr>
  <c:txPr>
    <a:bodyPr/>
    <a:lstStyle/>
    <a:p>
      <a:pPr>
        <a:defRPr sz="1349"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Stories without test cases</a:t>
            </a:r>
          </a:p>
        </c:rich>
      </c:tx>
      <c:layout>
        <c:manualLayout>
          <c:xMode val="edge"/>
          <c:yMode val="edge"/>
          <c:x val="0.255364806866953"/>
          <c:y val="0.0182648401826484"/>
        </c:manualLayout>
      </c:layout>
      <c:overlay val="0"/>
      <c:spPr>
        <a:noFill/>
        <a:ln w="18077">
          <a:noFill/>
        </a:ln>
      </c:spPr>
    </c:title>
    <c:autoTitleDeleted val="0"/>
    <c:plotArea>
      <c:layout>
        <c:manualLayout>
          <c:layoutTarget val="inner"/>
          <c:xMode val="edge"/>
          <c:yMode val="edge"/>
          <c:x val="0.133047210300429"/>
          <c:y val="0.256554414141941"/>
          <c:w val="0.669527896995708"/>
          <c:h val="0.487737602336132"/>
        </c:manualLayout>
      </c:layout>
      <c:lineChart>
        <c:grouping val="standard"/>
        <c:varyColors val="0"/>
        <c:ser>
          <c:idx val="0"/>
          <c:order val="0"/>
          <c:tx>
            <c:strRef>
              <c:f>Sheet1!$B$1</c:f>
              <c:strCache>
                <c:ptCount val="1"/>
                <c:pt idx="0">
                  <c:v>Test cases</c:v>
                </c:pt>
              </c:strCache>
            </c:strRef>
          </c:tx>
          <c:spPr>
            <a:ln w="18077">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0.0</c:v>
                </c:pt>
                <c:pt idx="1">
                  <c:v>0.0</c:v>
                </c:pt>
                <c:pt idx="2">
                  <c:v>1.0</c:v>
                </c:pt>
                <c:pt idx="3">
                  <c:v>3.0</c:v>
                </c:pt>
                <c:pt idx="4">
                  <c:v>2.0</c:v>
                </c:pt>
              </c:numCache>
            </c:numRef>
          </c:val>
          <c:smooth val="0"/>
        </c:ser>
        <c:ser>
          <c:idx val="1"/>
          <c:order val="1"/>
          <c:tx>
            <c:strRef>
              <c:f>Sheet1!$C$1</c:f>
              <c:strCache>
                <c:ptCount val="1"/>
                <c:pt idx="0">
                  <c:v>Test cases</c:v>
                </c:pt>
              </c:strCache>
            </c:strRef>
          </c:tx>
          <c:spPr>
            <a:ln w="18077">
              <a:solidFill>
                <a:srgbClr val="900000"/>
              </a:solidFill>
              <a:prstDash val="solid"/>
            </a:ln>
          </c:spPr>
          <c:marker>
            <c:symbol val="none"/>
          </c:marker>
          <c:cat>
            <c:strRef>
              <c:f>Sheet1!$A$2:$A$6</c:f>
              <c:strCache>
                <c:ptCount val="5"/>
                <c:pt idx="0">
                  <c:v>I1</c:v>
                </c:pt>
                <c:pt idx="1">
                  <c:v>I2</c:v>
                </c:pt>
                <c:pt idx="2">
                  <c:v>I3</c:v>
                </c:pt>
                <c:pt idx="3">
                  <c:v>I4</c:v>
                </c:pt>
                <c:pt idx="4">
                  <c:v>I5</c:v>
                </c:pt>
              </c:strCache>
            </c:strRef>
          </c:cat>
          <c:val>
            <c:numRef>
              <c:f>Sheet1!$C$2:$C$6</c:f>
              <c:numCache>
                <c:formatCode>General</c:formatCode>
                <c:ptCount val="5"/>
                <c:pt idx="0">
                  <c:v>0.0</c:v>
                </c:pt>
                <c:pt idx="1">
                  <c:v>0.0</c:v>
                </c:pt>
                <c:pt idx="2">
                  <c:v>1.0</c:v>
                </c:pt>
                <c:pt idx="3">
                  <c:v>3.0</c:v>
                </c:pt>
                <c:pt idx="4">
                  <c:v>2.0</c:v>
                </c:pt>
              </c:numCache>
            </c:numRef>
          </c:val>
          <c:smooth val="0"/>
        </c:ser>
        <c:ser>
          <c:idx val="2"/>
          <c:order val="2"/>
          <c:tx>
            <c:strRef>
              <c:f>Sheet1!$D$1</c:f>
              <c:strCache>
                <c:ptCount val="1"/>
                <c:pt idx="0">
                  <c:v>Test cases</c:v>
                </c:pt>
              </c:strCache>
            </c:strRef>
          </c:tx>
          <c:spPr>
            <a:ln w="18077">
              <a:solidFill>
                <a:srgbClr val="006411"/>
              </a:solidFill>
              <a:prstDash val="solid"/>
            </a:ln>
          </c:spPr>
          <c:marker>
            <c:symbol val="none"/>
          </c:marker>
          <c:cat>
            <c:strRef>
              <c:f>Sheet1!$A$2:$A$6</c:f>
              <c:strCache>
                <c:ptCount val="5"/>
                <c:pt idx="0">
                  <c:v>I1</c:v>
                </c:pt>
                <c:pt idx="1">
                  <c:v>I2</c:v>
                </c:pt>
                <c:pt idx="2">
                  <c:v>I3</c:v>
                </c:pt>
                <c:pt idx="3">
                  <c:v>I4</c:v>
                </c:pt>
                <c:pt idx="4">
                  <c:v>I5</c:v>
                </c:pt>
              </c:strCache>
            </c:strRef>
          </c:cat>
          <c:val>
            <c:numRef>
              <c:f>Sheet1!$D$2:$D$6</c:f>
              <c:numCache>
                <c:formatCode>General</c:formatCode>
                <c:ptCount val="5"/>
                <c:pt idx="0">
                  <c:v>0.0</c:v>
                </c:pt>
                <c:pt idx="1">
                  <c:v>0.0</c:v>
                </c:pt>
                <c:pt idx="2">
                  <c:v>1.0</c:v>
                </c:pt>
                <c:pt idx="3">
                  <c:v>3.0</c:v>
                </c:pt>
                <c:pt idx="4">
                  <c:v>2.0</c:v>
                </c:pt>
              </c:numCache>
            </c:numRef>
          </c:val>
          <c:smooth val="0"/>
        </c:ser>
        <c:dLbls>
          <c:showLegendKey val="0"/>
          <c:showVal val="0"/>
          <c:showCatName val="0"/>
          <c:showSerName val="0"/>
          <c:showPercent val="0"/>
          <c:showBubbleSize val="0"/>
        </c:dLbls>
        <c:marker val="1"/>
        <c:smooth val="0"/>
        <c:axId val="278576968"/>
        <c:axId val="281924616"/>
      </c:lineChart>
      <c:catAx>
        <c:axId val="278576968"/>
        <c:scaling>
          <c:orientation val="minMax"/>
        </c:scaling>
        <c:delete val="0"/>
        <c:axPos val="b"/>
        <c:numFmt formatCode="General" sourceLinked="1"/>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81924616"/>
        <c:crosses val="autoZero"/>
        <c:auto val="1"/>
        <c:lblAlgn val="ctr"/>
        <c:lblOffset val="100"/>
        <c:tickLblSkip val="1"/>
        <c:tickMarkSkip val="1"/>
        <c:noMultiLvlLbl val="0"/>
      </c:catAx>
      <c:valAx>
        <c:axId val="281924616"/>
        <c:scaling>
          <c:orientation val="minMax"/>
        </c:scaling>
        <c:delete val="0"/>
        <c:axPos val="l"/>
        <c:majorGridlines>
          <c:spPr>
            <a:ln w="9039">
              <a:solidFill>
                <a:srgbClr val="E55725"/>
              </a:solidFill>
              <a:prstDash val="solid"/>
            </a:ln>
          </c:spPr>
        </c:majorGridlines>
        <c:numFmt formatCode="0" sourceLinked="0"/>
        <c:majorTickMark val="out"/>
        <c:minorTickMark val="none"/>
        <c:tickLblPos val="low"/>
        <c:spPr>
          <a:ln w="2260">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78576968"/>
        <c:crosses val="autoZero"/>
        <c:crossBetween val="midCat"/>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39" b="1" i="0" u="none" strike="noStrike" baseline="0">
                <a:solidFill>
                  <a:srgbClr val="000000"/>
                </a:solidFill>
                <a:latin typeface="Arial"/>
                <a:ea typeface="Arial"/>
                <a:cs typeface="Arial"/>
              </a:defRPr>
            </a:pPr>
            <a:r>
              <a:rPr lang="en-US"/>
              <a:t>Stories bouncing back to development</a:t>
            </a:r>
          </a:p>
        </c:rich>
      </c:tx>
      <c:layout>
        <c:manualLayout>
          <c:xMode val="edge"/>
          <c:yMode val="edge"/>
          <c:x val="0.175965665236051"/>
          <c:y val="0.0182648401826484"/>
        </c:manualLayout>
      </c:layout>
      <c:overlay val="0"/>
      <c:spPr>
        <a:noFill/>
        <a:ln w="18075">
          <a:noFill/>
        </a:ln>
      </c:spPr>
    </c:title>
    <c:autoTitleDeleted val="0"/>
    <c:plotArea>
      <c:layout>
        <c:manualLayout>
          <c:layoutTarget val="inner"/>
          <c:xMode val="edge"/>
          <c:yMode val="edge"/>
          <c:x val="0.0729613733905579"/>
          <c:y val="0.270257476799934"/>
          <c:w val="0.768240343347639"/>
          <c:h val="0.556226293856493"/>
        </c:manualLayout>
      </c:layout>
      <c:barChart>
        <c:barDir val="col"/>
        <c:grouping val="clustered"/>
        <c:varyColors val="0"/>
        <c:ser>
          <c:idx val="0"/>
          <c:order val="0"/>
          <c:tx>
            <c:strRef>
              <c:f>Sheet1!$B$1</c:f>
              <c:strCache>
                <c:ptCount val="1"/>
                <c:pt idx="0">
                  <c:v>Number of bounces</c:v>
                </c:pt>
              </c:strCache>
            </c:strRef>
          </c:tx>
          <c:spPr>
            <a:solidFill>
              <a:srgbClr val="4600A5"/>
            </a:solidFill>
            <a:ln w="18075">
              <a:noFill/>
            </a:ln>
          </c:spPr>
          <c:invertIfNegative val="0"/>
          <c:cat>
            <c:strRef>
              <c:f>Sheet1!$A$2:$A$6</c:f>
              <c:strCache>
                <c:ptCount val="5"/>
                <c:pt idx="0">
                  <c:v>SC15</c:v>
                </c:pt>
                <c:pt idx="1">
                  <c:v>SC32</c:v>
                </c:pt>
                <c:pt idx="2">
                  <c:v>SC78</c:v>
                </c:pt>
                <c:pt idx="3">
                  <c:v>SC67</c:v>
                </c:pt>
                <c:pt idx="4">
                  <c:v>SC05</c:v>
                </c:pt>
              </c:strCache>
            </c:strRef>
          </c:cat>
          <c:val>
            <c:numRef>
              <c:f>Sheet1!$B$2:$B$6</c:f>
              <c:numCache>
                <c:formatCode>General</c:formatCode>
                <c:ptCount val="5"/>
                <c:pt idx="0">
                  <c:v>1.0</c:v>
                </c:pt>
                <c:pt idx="1">
                  <c:v>5.0</c:v>
                </c:pt>
                <c:pt idx="2">
                  <c:v>2.0</c:v>
                </c:pt>
                <c:pt idx="3">
                  <c:v>1.0</c:v>
                </c:pt>
                <c:pt idx="4">
                  <c:v>2.0</c:v>
                </c:pt>
              </c:numCache>
            </c:numRef>
          </c:val>
        </c:ser>
        <c:dLbls>
          <c:showLegendKey val="0"/>
          <c:showVal val="0"/>
          <c:showCatName val="0"/>
          <c:showSerName val="0"/>
          <c:showPercent val="0"/>
          <c:showBubbleSize val="0"/>
        </c:dLbls>
        <c:gapWidth val="150"/>
        <c:axId val="810600136"/>
        <c:axId val="810727240"/>
      </c:barChart>
      <c:catAx>
        <c:axId val="810600136"/>
        <c:scaling>
          <c:orientation val="minMax"/>
        </c:scaling>
        <c:delete val="0"/>
        <c:axPos val="b"/>
        <c:numFmt formatCode="General" sourceLinked="1"/>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810727240"/>
        <c:crosses val="autoZero"/>
        <c:auto val="1"/>
        <c:lblAlgn val="ctr"/>
        <c:lblOffset val="100"/>
        <c:tickLblSkip val="1"/>
        <c:tickMarkSkip val="1"/>
        <c:noMultiLvlLbl val="0"/>
      </c:catAx>
      <c:valAx>
        <c:axId val="810727240"/>
        <c:scaling>
          <c:orientation val="minMax"/>
        </c:scaling>
        <c:delete val="0"/>
        <c:axPos val="l"/>
        <c:majorGridlines>
          <c:spPr>
            <a:ln w="9038">
              <a:solidFill>
                <a:srgbClr val="E55725"/>
              </a:solidFill>
              <a:prstDash val="solid"/>
            </a:ln>
          </c:spPr>
        </c:majorGridlines>
        <c:numFmt formatCode="0" sourceLinked="0"/>
        <c:majorTickMark val="none"/>
        <c:minorTickMark val="none"/>
        <c:tickLblPos val="low"/>
        <c:spPr>
          <a:ln w="2259">
            <a:solidFill>
              <a:srgbClr val="E55725"/>
            </a:solidFill>
            <a:prstDash val="solid"/>
          </a:ln>
        </c:spPr>
        <c:txPr>
          <a:bodyPr rot="0" vert="horz"/>
          <a:lstStyle/>
          <a:p>
            <a:pPr>
              <a:defRPr sz="996" b="0" i="0" u="none" strike="noStrike" baseline="0">
                <a:solidFill>
                  <a:srgbClr val="000000"/>
                </a:solidFill>
                <a:latin typeface="Arial"/>
                <a:ea typeface="Arial"/>
                <a:cs typeface="Arial"/>
              </a:defRPr>
            </a:pPr>
            <a:endParaRPr lang="en-US"/>
          </a:p>
        </c:txPr>
        <c:crossAx val="810600136"/>
        <c:crosses val="autoZero"/>
        <c:crossBetween val="between"/>
      </c:valAx>
      <c:spPr>
        <a:solidFill>
          <a:srgbClr val="FFFFFF"/>
        </a:solidFill>
        <a:ln w="18075">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Test cases executed</a:t>
            </a:r>
          </a:p>
        </c:rich>
      </c:tx>
      <c:layout>
        <c:manualLayout>
          <c:xMode val="edge"/>
          <c:yMode val="edge"/>
          <c:x val="0.3068669527897"/>
          <c:y val="0.0182648401826484"/>
        </c:manualLayout>
      </c:layout>
      <c:overlay val="0"/>
      <c:spPr>
        <a:noFill/>
        <a:ln w="18074">
          <a:noFill/>
        </a:ln>
      </c:spPr>
    </c:title>
    <c:autoTitleDeleted val="0"/>
    <c:plotArea>
      <c:layout>
        <c:manualLayout>
          <c:layoutTarget val="inner"/>
          <c:xMode val="edge"/>
          <c:yMode val="edge"/>
          <c:x val="0.240343347639485"/>
          <c:y val="0.235957738640131"/>
          <c:w val="0.575107296137339"/>
          <c:h val="0.517467101161457"/>
        </c:manualLayout>
      </c:layout>
      <c:lineChart>
        <c:grouping val="standard"/>
        <c:varyColors val="0"/>
        <c:ser>
          <c:idx val="0"/>
          <c:order val="0"/>
          <c:tx>
            <c:strRef>
              <c:f>Sheet1!$B$1</c:f>
              <c:strCache>
                <c:ptCount val="1"/>
                <c:pt idx="0">
                  <c:v>Test cases</c:v>
                </c:pt>
              </c:strCache>
            </c:strRef>
          </c:tx>
          <c:spPr>
            <a:ln w="18074">
              <a:solidFill>
                <a:srgbClr val="00ABEA"/>
              </a:solidFill>
              <a:prstDash val="solid"/>
            </a:ln>
          </c:spPr>
          <c:marker>
            <c:symbol val="none"/>
          </c:marker>
          <c:cat>
            <c:strRef>
              <c:f>Sheet1!$A$2:$A$6</c:f>
              <c:strCache>
                <c:ptCount val="5"/>
                <c:pt idx="0">
                  <c:v>I1</c:v>
                </c:pt>
                <c:pt idx="1">
                  <c:v>I2</c:v>
                </c:pt>
                <c:pt idx="2">
                  <c:v>I3</c:v>
                </c:pt>
                <c:pt idx="3">
                  <c:v>I4</c:v>
                </c:pt>
                <c:pt idx="4">
                  <c:v>I5</c:v>
                </c:pt>
              </c:strCache>
            </c:strRef>
          </c:cat>
          <c:val>
            <c:numRef>
              <c:f>Sheet1!$B$2:$B$6</c:f>
              <c:numCache>
                <c:formatCode>General</c:formatCode>
                <c:ptCount val="5"/>
                <c:pt idx="0">
                  <c:v>15.0</c:v>
                </c:pt>
                <c:pt idx="1">
                  <c:v>40.0</c:v>
                </c:pt>
                <c:pt idx="2">
                  <c:v>70.0</c:v>
                </c:pt>
                <c:pt idx="3">
                  <c:v>100.0</c:v>
                </c:pt>
                <c:pt idx="4">
                  <c:v>138.0</c:v>
                </c:pt>
              </c:numCache>
            </c:numRef>
          </c:val>
          <c:smooth val="0"/>
        </c:ser>
        <c:dLbls>
          <c:showLegendKey val="0"/>
          <c:showVal val="0"/>
          <c:showCatName val="0"/>
          <c:showSerName val="0"/>
          <c:showPercent val="0"/>
          <c:showBubbleSize val="0"/>
        </c:dLbls>
        <c:marker val="1"/>
        <c:smooth val="0"/>
        <c:axId val="1170716216"/>
        <c:axId val="281884280"/>
      </c:lineChart>
      <c:catAx>
        <c:axId val="1170716216"/>
        <c:scaling>
          <c:orientation val="minMax"/>
        </c:scaling>
        <c:delete val="0"/>
        <c:axPos val="b"/>
        <c:numFmt formatCode="General" sourceLinked="1"/>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281884280"/>
        <c:crosses val="autoZero"/>
        <c:auto val="1"/>
        <c:lblAlgn val="ctr"/>
        <c:lblOffset val="100"/>
        <c:tickLblSkip val="1"/>
        <c:tickMarkSkip val="1"/>
        <c:noMultiLvlLbl val="0"/>
      </c:catAx>
      <c:valAx>
        <c:axId val="281884280"/>
        <c:scaling>
          <c:orientation val="minMax"/>
        </c:scaling>
        <c:delete val="0"/>
        <c:axPos val="l"/>
        <c:majorGridlines>
          <c:spPr>
            <a:ln w="9037">
              <a:solidFill>
                <a:srgbClr val="E55725"/>
              </a:solidFill>
              <a:prstDash val="solid"/>
            </a:ln>
          </c:spPr>
        </c:majorGridlines>
        <c:numFmt formatCode="0" sourceLinked="0"/>
        <c:majorTickMark val="out"/>
        <c:minorTickMark val="none"/>
        <c:tickLblPos val="low"/>
        <c:spPr>
          <a:ln w="2259">
            <a:solidFill>
              <a:srgbClr val="E55725"/>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1170716216"/>
        <c:crosses val="autoZero"/>
        <c:crossBetween val="midCat"/>
      </c:valAx>
      <c:spPr>
        <a:solidFill>
          <a:srgbClr val="FFFFFF"/>
        </a:solidFill>
        <a:ln w="18074">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1" b="1" i="0" u="none" strike="noStrike" baseline="0">
                <a:solidFill>
                  <a:srgbClr val="000000"/>
                </a:solidFill>
                <a:latin typeface="Arial"/>
                <a:ea typeface="Arial"/>
                <a:cs typeface="Arial"/>
              </a:defRPr>
            </a:pPr>
            <a:r>
              <a:rPr lang="en-US"/>
              <a:t>Story points in Testing</a:t>
            </a:r>
          </a:p>
        </c:rich>
      </c:tx>
      <c:layout>
        <c:manualLayout>
          <c:xMode val="edge"/>
          <c:yMode val="edge"/>
          <c:x val="0.285407725321888"/>
          <c:y val="0.0182648401826484"/>
        </c:manualLayout>
      </c:layout>
      <c:overlay val="0"/>
      <c:spPr>
        <a:noFill/>
        <a:ln w="18077">
          <a:noFill/>
        </a:ln>
      </c:spPr>
    </c:title>
    <c:autoTitleDeleted val="0"/>
    <c:plotArea>
      <c:layout>
        <c:manualLayout>
          <c:layoutTarget val="inner"/>
          <c:xMode val="edge"/>
          <c:yMode val="edge"/>
          <c:x val="0.122317596566524"/>
          <c:y val="0.21455768766029"/>
          <c:w val="0.789699570815451"/>
          <c:h val="0.506903373379768"/>
        </c:manualLayout>
      </c:layout>
      <c:barChart>
        <c:barDir val="col"/>
        <c:grouping val="clustered"/>
        <c:varyColors val="0"/>
        <c:ser>
          <c:idx val="0"/>
          <c:order val="0"/>
          <c:tx>
            <c:strRef>
              <c:f>Sheet1!$B$1</c:f>
              <c:strCache>
                <c:ptCount val="1"/>
                <c:pt idx="0">
                  <c:v>Covered</c:v>
                </c:pt>
              </c:strCache>
            </c:strRef>
          </c:tx>
          <c:spPr>
            <a:solidFill>
              <a:srgbClr val="4600A5"/>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Sheet1!$B$2:$B$6</c:f>
              <c:numCache>
                <c:formatCode>General</c:formatCode>
                <c:ptCount val="5"/>
                <c:pt idx="0">
                  <c:v>4.0</c:v>
                </c:pt>
                <c:pt idx="1">
                  <c:v>2.0</c:v>
                </c:pt>
                <c:pt idx="2">
                  <c:v>6.0</c:v>
                </c:pt>
                <c:pt idx="3">
                  <c:v>0.0</c:v>
                </c:pt>
                <c:pt idx="4">
                  <c:v>3.0</c:v>
                </c:pt>
              </c:numCache>
            </c:numRef>
          </c:val>
        </c:ser>
        <c:ser>
          <c:idx val="1"/>
          <c:order val="1"/>
          <c:tx>
            <c:strRef>
              <c:f>Sheet1!$C$1</c:f>
              <c:strCache>
                <c:ptCount val="1"/>
                <c:pt idx="0">
                  <c:v>Covered</c:v>
                </c:pt>
              </c:strCache>
            </c:strRef>
          </c:tx>
          <c:spPr>
            <a:solidFill>
              <a:srgbClr val="00808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Sheet1!$C$2:$C$6</c:f>
              <c:numCache>
                <c:formatCode>General</c:formatCode>
                <c:ptCount val="5"/>
                <c:pt idx="0">
                  <c:v>4.0</c:v>
                </c:pt>
                <c:pt idx="1">
                  <c:v>2.0</c:v>
                </c:pt>
                <c:pt idx="2">
                  <c:v>6.0</c:v>
                </c:pt>
                <c:pt idx="3">
                  <c:v>0.0</c:v>
                </c:pt>
                <c:pt idx="4">
                  <c:v>3.0</c:v>
                </c:pt>
              </c:numCache>
            </c:numRef>
          </c:val>
        </c:ser>
        <c:ser>
          <c:idx val="2"/>
          <c:order val="2"/>
          <c:tx>
            <c:strRef>
              <c:f>Sheet1!$D$1</c:f>
              <c:strCache>
                <c:ptCount val="1"/>
                <c:pt idx="0">
                  <c:v>Not covered</c:v>
                </c:pt>
              </c:strCache>
            </c:strRef>
          </c:tx>
          <c:spPr>
            <a:solidFill>
              <a:srgbClr val="FF6600"/>
            </a:solidFill>
            <a:ln w="18077">
              <a:noFill/>
            </a:ln>
          </c:spPr>
          <c:invertIfNegative val="0"/>
          <c:cat>
            <c:strRef>
              <c:f>Sheet1!$A$2:$A$6</c:f>
              <c:strCache>
                <c:ptCount val="5"/>
                <c:pt idx="0">
                  <c:v>Access</c:v>
                </c:pt>
                <c:pt idx="1">
                  <c:v>Account details</c:v>
                </c:pt>
                <c:pt idx="2">
                  <c:v>Account list</c:v>
                </c:pt>
                <c:pt idx="3">
                  <c:v>Bpay</c:v>
                </c:pt>
                <c:pt idx="4">
                  <c:v>Export</c:v>
                </c:pt>
              </c:strCache>
            </c:strRef>
          </c:cat>
          <c:val>
            <c:numRef>
              <c:f>Sheet1!$D$2:$D$6</c:f>
              <c:numCache>
                <c:formatCode>General</c:formatCode>
                <c:ptCount val="5"/>
                <c:pt idx="0">
                  <c:v>1.0</c:v>
                </c:pt>
                <c:pt idx="1">
                  <c:v>5.0</c:v>
                </c:pt>
                <c:pt idx="2">
                  <c:v>2.0</c:v>
                </c:pt>
                <c:pt idx="3">
                  <c:v>0.0</c:v>
                </c:pt>
                <c:pt idx="4">
                  <c:v>1.0</c:v>
                </c:pt>
              </c:numCache>
            </c:numRef>
          </c:val>
        </c:ser>
        <c:dLbls>
          <c:showLegendKey val="0"/>
          <c:showVal val="0"/>
          <c:showCatName val="0"/>
          <c:showSerName val="0"/>
          <c:showPercent val="0"/>
          <c:showBubbleSize val="0"/>
        </c:dLbls>
        <c:gapWidth val="150"/>
        <c:axId val="811084600"/>
        <c:axId val="522103112"/>
      </c:barChart>
      <c:catAx>
        <c:axId val="811084600"/>
        <c:scaling>
          <c:orientation val="minMax"/>
        </c:scaling>
        <c:delete val="0"/>
        <c:axPos val="b"/>
        <c:numFmt formatCode="General" sourceLinked="1"/>
        <c:majorTickMark val="none"/>
        <c:minorTickMark val="none"/>
        <c:tickLblPos val="low"/>
        <c:spPr>
          <a:ln w="2260">
            <a:solidFill>
              <a:schemeClr val="tx1"/>
            </a:solidFill>
            <a:prstDash val="solid"/>
          </a:ln>
        </c:spPr>
        <c:txPr>
          <a:bodyPr rot="0" vert="horz"/>
          <a:lstStyle/>
          <a:p>
            <a:pPr>
              <a:defRPr sz="1139" b="0" i="0" u="none" strike="noStrike" baseline="0">
                <a:solidFill>
                  <a:srgbClr val="000000"/>
                </a:solidFill>
                <a:latin typeface="Arial"/>
                <a:ea typeface="Arial"/>
                <a:cs typeface="Arial"/>
              </a:defRPr>
            </a:pPr>
            <a:endParaRPr lang="en-US"/>
          </a:p>
        </c:txPr>
        <c:crossAx val="522103112"/>
        <c:crosses val="autoZero"/>
        <c:auto val="1"/>
        <c:lblAlgn val="ctr"/>
        <c:lblOffset val="100"/>
        <c:tickLblSkip val="1"/>
        <c:tickMarkSkip val="1"/>
        <c:noMultiLvlLbl val="0"/>
      </c:catAx>
      <c:valAx>
        <c:axId val="522103112"/>
        <c:scaling>
          <c:orientation val="minMax"/>
        </c:scaling>
        <c:delete val="0"/>
        <c:axPos val="l"/>
        <c:majorGridlines>
          <c:spPr>
            <a:ln w="9038">
              <a:solidFill>
                <a:schemeClr val="tx1"/>
              </a:solidFill>
              <a:prstDash val="solid"/>
            </a:ln>
          </c:spPr>
        </c:majorGridlines>
        <c:numFmt formatCode="0" sourceLinked="0"/>
        <c:majorTickMark val="none"/>
        <c:minorTickMark val="none"/>
        <c:tickLblPos val="low"/>
        <c:spPr>
          <a:ln w="2260">
            <a:solidFill>
              <a:srgbClr val="000000"/>
            </a:solidFill>
            <a:prstDash val="solid"/>
          </a:ln>
        </c:spPr>
        <c:txPr>
          <a:bodyPr rot="0" vert="horz"/>
          <a:lstStyle/>
          <a:p>
            <a:pPr>
              <a:defRPr sz="1281" b="0" i="0" u="none" strike="noStrike" baseline="0">
                <a:solidFill>
                  <a:srgbClr val="000000"/>
                </a:solidFill>
                <a:latin typeface="Arial"/>
                <a:ea typeface="Arial"/>
                <a:cs typeface="Arial"/>
              </a:defRPr>
            </a:pPr>
            <a:endParaRPr lang="en-US"/>
          </a:p>
        </c:txPr>
        <c:crossAx val="811084600"/>
        <c:crosses val="autoZero"/>
        <c:crossBetween val="between"/>
      </c:valAx>
      <c:spPr>
        <a:solidFill>
          <a:srgbClr val="FFFFFF"/>
        </a:solidFill>
        <a:ln w="18077">
          <a:noFill/>
        </a:ln>
      </c:spPr>
    </c:plotArea>
    <c:plotVisOnly val="1"/>
    <c:dispBlanksAs val="gap"/>
    <c:showDLblsOverMax val="0"/>
  </c:chart>
  <c:spPr>
    <a:noFill/>
    <a:ln>
      <a:noFill/>
    </a:ln>
  </c:spPr>
  <c:txPr>
    <a:bodyPr/>
    <a:lstStyle/>
    <a:p>
      <a:pPr>
        <a:defRPr sz="1281" b="0"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93690-8C2A-41FB-BB4C-049E14856089}"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en-US"/>
        </a:p>
      </dgm:t>
    </dgm:pt>
    <dgm:pt modelId="{5B0B7BCA-AAE7-47A9-B557-9200A2845C70}">
      <dgm:prSet phldrT="[Text]"/>
      <dgm:spPr/>
      <dgm:t>
        <a:bodyPr/>
        <a:lstStyle/>
        <a:p>
          <a:r>
            <a:rPr lang="en-US" dirty="0" smtClean="0">
              <a:solidFill>
                <a:schemeClr val="tx1"/>
              </a:solidFill>
            </a:rPr>
            <a:t>What causes Tester/Developer animosity?</a:t>
          </a:r>
          <a:endParaRPr lang="en-US" dirty="0">
            <a:solidFill>
              <a:schemeClr val="tx1"/>
            </a:solidFill>
          </a:endParaRPr>
        </a:p>
      </dgm:t>
    </dgm:pt>
    <dgm:pt modelId="{BA1DBC44-7310-4C02-81F3-D04E260D004C}" type="parTrans" cxnId="{C0A5645D-C606-40D7-8BEA-B89E1C363C32}">
      <dgm:prSet/>
      <dgm:spPr/>
      <dgm:t>
        <a:bodyPr/>
        <a:lstStyle/>
        <a:p>
          <a:endParaRPr lang="en-US"/>
        </a:p>
      </dgm:t>
    </dgm:pt>
    <dgm:pt modelId="{01D2EF7A-4723-477E-8BFD-07607EFFA69A}" type="sibTrans" cxnId="{C0A5645D-C606-40D7-8BEA-B89E1C363C32}">
      <dgm:prSet/>
      <dgm:spPr/>
      <dgm:t>
        <a:bodyPr/>
        <a:lstStyle/>
        <a:p>
          <a:endParaRPr lang="en-US"/>
        </a:p>
      </dgm:t>
    </dgm:pt>
    <dgm:pt modelId="{0B667A05-8329-4827-9C71-952CB577C1FB}">
      <dgm:prSet phldrT="[Text]"/>
      <dgm:spPr>
        <a:ln>
          <a:solidFill>
            <a:schemeClr val="tx1">
              <a:lumMod val="50000"/>
              <a:lumOff val="50000"/>
            </a:schemeClr>
          </a:solidFill>
        </a:ln>
      </dgm:spPr>
      <dgm:t>
        <a:bodyPr/>
        <a:lstStyle/>
        <a:p>
          <a:r>
            <a:rPr lang="en-US" dirty="0" smtClean="0"/>
            <a:t>Physical separation/Lack of face-to-face communication</a:t>
          </a:r>
          <a:endParaRPr lang="en-US" dirty="0"/>
        </a:p>
      </dgm:t>
    </dgm:pt>
    <dgm:pt modelId="{47793CF7-7822-49D9-B3F4-D9871B14AE1D}" type="parTrans" cxnId="{95BDEE3A-2656-46FC-BC47-4114DCB4F7E6}">
      <dgm:prSet/>
      <dgm:spPr/>
      <dgm:t>
        <a:bodyPr/>
        <a:lstStyle/>
        <a:p>
          <a:endParaRPr lang="en-US"/>
        </a:p>
      </dgm:t>
    </dgm:pt>
    <dgm:pt modelId="{EA0AA72F-09A2-4898-AB6C-DFBFD814803F}" type="sibTrans" cxnId="{95BDEE3A-2656-46FC-BC47-4114DCB4F7E6}">
      <dgm:prSet/>
      <dgm:spPr/>
      <dgm:t>
        <a:bodyPr/>
        <a:lstStyle/>
        <a:p>
          <a:endParaRPr lang="en-US"/>
        </a:p>
      </dgm:t>
    </dgm:pt>
    <dgm:pt modelId="{C652A41E-9C57-45C1-BF7E-837E3F9C0095}">
      <dgm:prSet phldrT="[Text]"/>
      <dgm:spPr>
        <a:ln>
          <a:solidFill>
            <a:schemeClr val="tx1">
              <a:lumMod val="50000"/>
              <a:lumOff val="50000"/>
            </a:schemeClr>
          </a:solidFill>
        </a:ln>
      </dgm:spPr>
      <dgm:t>
        <a:bodyPr/>
        <a:lstStyle/>
        <a:p>
          <a:r>
            <a:rPr lang="en-US" dirty="0" smtClean="0"/>
            <a:t>No shared responsibility towards quality</a:t>
          </a:r>
          <a:endParaRPr lang="en-US" dirty="0"/>
        </a:p>
      </dgm:t>
    </dgm:pt>
    <dgm:pt modelId="{09ED0E2E-18F7-4FB7-974E-4B5FCA51BFFA}" type="parTrans" cxnId="{CC0003F2-8A95-44F0-B7F1-8940FE9FB4F9}">
      <dgm:prSet/>
      <dgm:spPr/>
      <dgm:t>
        <a:bodyPr/>
        <a:lstStyle/>
        <a:p>
          <a:endParaRPr lang="en-US"/>
        </a:p>
      </dgm:t>
    </dgm:pt>
    <dgm:pt modelId="{0D23B3A3-C5FF-4A04-A473-0D1F98F8DB64}" type="sibTrans" cxnId="{CC0003F2-8A95-44F0-B7F1-8940FE9FB4F9}">
      <dgm:prSet/>
      <dgm:spPr/>
      <dgm:t>
        <a:bodyPr/>
        <a:lstStyle/>
        <a:p>
          <a:endParaRPr lang="en-US"/>
        </a:p>
      </dgm:t>
    </dgm:pt>
    <dgm:pt modelId="{42F62901-11DD-4997-BAE6-5435DF6BEA97}">
      <dgm:prSet phldrT="[Text]"/>
      <dgm:spPr>
        <a:ln>
          <a:solidFill>
            <a:schemeClr val="tx1">
              <a:lumMod val="50000"/>
              <a:lumOff val="50000"/>
            </a:schemeClr>
          </a:solidFill>
        </a:ln>
      </dgm:spPr>
      <dgm:t>
        <a:bodyPr/>
        <a:lstStyle/>
        <a:p>
          <a:r>
            <a:rPr lang="en-US" dirty="0" smtClean="0"/>
            <a:t>Misaligned metrics</a:t>
          </a:r>
          <a:endParaRPr lang="en-US" dirty="0"/>
        </a:p>
      </dgm:t>
    </dgm:pt>
    <dgm:pt modelId="{5EE72430-D673-47EF-A485-F244D19FB29F}" type="parTrans" cxnId="{0343EB75-9967-468D-87EC-FDC34B0C0CB0}">
      <dgm:prSet/>
      <dgm:spPr/>
      <dgm:t>
        <a:bodyPr/>
        <a:lstStyle/>
        <a:p>
          <a:endParaRPr lang="en-US"/>
        </a:p>
      </dgm:t>
    </dgm:pt>
    <dgm:pt modelId="{DDDD77D5-D228-4839-93C9-C66E71F6292F}" type="sibTrans" cxnId="{0343EB75-9967-468D-87EC-FDC34B0C0CB0}">
      <dgm:prSet/>
      <dgm:spPr/>
      <dgm:t>
        <a:bodyPr/>
        <a:lstStyle/>
        <a:p>
          <a:endParaRPr lang="en-US"/>
        </a:p>
      </dgm:t>
    </dgm:pt>
    <dgm:pt modelId="{4F6EE8D1-E11E-41F3-A6DB-FBEA3E73AF9A}">
      <dgm:prSet phldrT="[Text]"/>
      <dgm:spPr>
        <a:ln>
          <a:solidFill>
            <a:schemeClr val="tx1">
              <a:lumMod val="50000"/>
              <a:lumOff val="50000"/>
            </a:schemeClr>
          </a:solidFill>
        </a:ln>
      </dgm:spPr>
      <dgm:t>
        <a:bodyPr/>
        <a:lstStyle/>
        <a:p>
          <a:r>
            <a:rPr lang="en-US" dirty="0" smtClean="0"/>
            <a:t>Timing of testing</a:t>
          </a:r>
          <a:endParaRPr lang="en-US" dirty="0"/>
        </a:p>
      </dgm:t>
    </dgm:pt>
    <dgm:pt modelId="{444F6F7B-869A-4C66-B5D5-BA71A5EFCC78}" type="parTrans" cxnId="{4A075A04-5A1D-46EF-9280-CA273C70287C}">
      <dgm:prSet/>
      <dgm:spPr/>
      <dgm:t>
        <a:bodyPr/>
        <a:lstStyle/>
        <a:p>
          <a:endParaRPr lang="en-US"/>
        </a:p>
      </dgm:t>
    </dgm:pt>
    <dgm:pt modelId="{2C46431E-7834-4245-9AB8-2BE59233AE6B}" type="sibTrans" cxnId="{4A075A04-5A1D-46EF-9280-CA273C70287C}">
      <dgm:prSet/>
      <dgm:spPr/>
      <dgm:t>
        <a:bodyPr/>
        <a:lstStyle/>
        <a:p>
          <a:endParaRPr lang="en-US"/>
        </a:p>
      </dgm:t>
    </dgm:pt>
    <dgm:pt modelId="{86885259-4F97-4055-A2DA-829D41984042}">
      <dgm:prSet phldrT="[Text]"/>
      <dgm:spPr>
        <a:ln>
          <a:solidFill>
            <a:schemeClr val="tx1">
              <a:lumMod val="50000"/>
              <a:lumOff val="50000"/>
            </a:schemeClr>
          </a:solidFill>
        </a:ln>
      </dgm:spPr>
      <dgm:t>
        <a:bodyPr/>
        <a:lstStyle/>
        <a:p>
          <a:r>
            <a:rPr lang="en-US" dirty="0" smtClean="0"/>
            <a:t>Schedule pressure</a:t>
          </a:r>
          <a:endParaRPr lang="en-US" dirty="0"/>
        </a:p>
      </dgm:t>
    </dgm:pt>
    <dgm:pt modelId="{9CFE8D46-5B22-4F7A-A4B5-5D9C6D068589}" type="parTrans" cxnId="{D6098DDC-72F1-44E2-B206-E0CF56502892}">
      <dgm:prSet/>
      <dgm:spPr/>
      <dgm:t>
        <a:bodyPr/>
        <a:lstStyle/>
        <a:p>
          <a:endParaRPr lang="en-US"/>
        </a:p>
      </dgm:t>
    </dgm:pt>
    <dgm:pt modelId="{DB16813D-7A0B-4190-B7AB-0963C8F51216}" type="sibTrans" cxnId="{D6098DDC-72F1-44E2-B206-E0CF56502892}">
      <dgm:prSet/>
      <dgm:spPr/>
      <dgm:t>
        <a:bodyPr/>
        <a:lstStyle/>
        <a:p>
          <a:endParaRPr lang="en-US"/>
        </a:p>
      </dgm:t>
    </dgm:pt>
    <dgm:pt modelId="{5BB35380-18EA-460C-B337-3ADCAB335768}">
      <dgm:prSet/>
      <dgm:spPr/>
      <dgm:t>
        <a:bodyPr/>
        <a:lstStyle/>
        <a:p>
          <a:pPr rtl="0"/>
          <a:endParaRPr kumimoji="0" lang="en-US" b="0" i="0" u="none" strike="noStrike" cap="none" normalizeH="0" baseline="0" dirty="0" smtClean="0">
            <a:ln>
              <a:noFill/>
            </a:ln>
            <a:solidFill>
              <a:srgbClr val="292929"/>
            </a:solidFill>
            <a:effectLst/>
            <a:latin typeface="Arial" charset="0"/>
            <a:cs typeface="Arial" charset="0"/>
          </a:endParaRPr>
        </a:p>
      </dgm:t>
    </dgm:pt>
    <dgm:pt modelId="{D0A0EF1B-9C5B-408B-BBD3-BAE263526082}" type="parTrans" cxnId="{18D7D4E4-A8B3-40A1-88D3-EA3283DD4364}">
      <dgm:prSet/>
      <dgm:spPr/>
      <dgm:t>
        <a:bodyPr/>
        <a:lstStyle/>
        <a:p>
          <a:endParaRPr lang="en-US"/>
        </a:p>
      </dgm:t>
    </dgm:pt>
    <dgm:pt modelId="{D2A4A6F7-B50B-47CA-B91C-0500BB3F66CD}" type="sibTrans" cxnId="{18D7D4E4-A8B3-40A1-88D3-EA3283DD4364}">
      <dgm:prSet/>
      <dgm:spPr/>
      <dgm:t>
        <a:bodyPr/>
        <a:lstStyle/>
        <a:p>
          <a:endParaRPr lang="en-US"/>
        </a:p>
      </dgm:t>
    </dgm:pt>
    <dgm:pt modelId="{C9E184BF-EDE8-4904-ADA3-78DB4C73488D}" type="pres">
      <dgm:prSet presAssocID="{D4C93690-8C2A-41FB-BB4C-049E14856089}" presName="composite" presStyleCnt="0">
        <dgm:presLayoutVars>
          <dgm:chMax val="1"/>
          <dgm:dir/>
          <dgm:resizeHandles val="exact"/>
        </dgm:presLayoutVars>
      </dgm:prSet>
      <dgm:spPr/>
      <dgm:t>
        <a:bodyPr/>
        <a:lstStyle/>
        <a:p>
          <a:endParaRPr lang="en-US"/>
        </a:p>
      </dgm:t>
    </dgm:pt>
    <dgm:pt modelId="{8D6F4DA9-F3B0-4064-9D39-CD1FA620C23C}" type="pres">
      <dgm:prSet presAssocID="{5B0B7BCA-AAE7-47A9-B557-9200A2845C70}" presName="roof" presStyleLbl="dkBgShp" presStyleIdx="0" presStyleCnt="2" custScaleY="54238"/>
      <dgm:spPr/>
      <dgm:t>
        <a:bodyPr/>
        <a:lstStyle/>
        <a:p>
          <a:endParaRPr lang="en-US"/>
        </a:p>
      </dgm:t>
    </dgm:pt>
    <dgm:pt modelId="{969F4E44-E8F1-4369-BB9C-D20BAE67A666}" type="pres">
      <dgm:prSet presAssocID="{5B0B7BCA-AAE7-47A9-B557-9200A2845C70}" presName="pillars" presStyleCnt="0"/>
      <dgm:spPr/>
    </dgm:pt>
    <dgm:pt modelId="{C7221B89-2D86-4EB3-8926-AB06042DB204}" type="pres">
      <dgm:prSet presAssocID="{5B0B7BCA-AAE7-47A9-B557-9200A2845C70}" presName="pillar1" presStyleLbl="node1" presStyleIdx="0" presStyleCnt="5" custLinFactNeighborX="7363" custLinFactNeighborY="-13115">
        <dgm:presLayoutVars>
          <dgm:bulletEnabled val="1"/>
        </dgm:presLayoutVars>
      </dgm:prSet>
      <dgm:spPr/>
      <dgm:t>
        <a:bodyPr/>
        <a:lstStyle/>
        <a:p>
          <a:endParaRPr lang="en-US"/>
        </a:p>
      </dgm:t>
    </dgm:pt>
    <dgm:pt modelId="{0E462DA9-99D3-446A-AB69-5B1EE5DBD808}" type="pres">
      <dgm:prSet presAssocID="{C652A41E-9C57-45C1-BF7E-837E3F9C0095}" presName="pillarX" presStyleLbl="node1" presStyleIdx="1" presStyleCnt="5" custLinFactNeighborX="7363" custLinFactNeighborY="-13115">
        <dgm:presLayoutVars>
          <dgm:bulletEnabled val="1"/>
        </dgm:presLayoutVars>
      </dgm:prSet>
      <dgm:spPr/>
      <dgm:t>
        <a:bodyPr/>
        <a:lstStyle/>
        <a:p>
          <a:endParaRPr lang="en-US"/>
        </a:p>
      </dgm:t>
    </dgm:pt>
    <dgm:pt modelId="{7BF500DC-47D6-4B0F-9C43-58E06BEA8059}" type="pres">
      <dgm:prSet presAssocID="{42F62901-11DD-4997-BAE6-5435DF6BEA97}" presName="pillarX" presStyleLbl="node1" presStyleIdx="2" presStyleCnt="5" custLinFactNeighborX="7363" custLinFactNeighborY="-13115">
        <dgm:presLayoutVars>
          <dgm:bulletEnabled val="1"/>
        </dgm:presLayoutVars>
      </dgm:prSet>
      <dgm:spPr/>
      <dgm:t>
        <a:bodyPr/>
        <a:lstStyle/>
        <a:p>
          <a:endParaRPr lang="en-US"/>
        </a:p>
      </dgm:t>
    </dgm:pt>
    <dgm:pt modelId="{BB03AA51-99B4-4540-A2FE-B790712D8A47}" type="pres">
      <dgm:prSet presAssocID="{4F6EE8D1-E11E-41F3-A6DB-FBEA3E73AF9A}" presName="pillarX" presStyleLbl="node1" presStyleIdx="3" presStyleCnt="5" custScaleX="89077" custLinFactNeighborX="7363" custLinFactNeighborY="-13115">
        <dgm:presLayoutVars>
          <dgm:bulletEnabled val="1"/>
        </dgm:presLayoutVars>
      </dgm:prSet>
      <dgm:spPr/>
      <dgm:t>
        <a:bodyPr/>
        <a:lstStyle/>
        <a:p>
          <a:endParaRPr lang="en-US"/>
        </a:p>
      </dgm:t>
    </dgm:pt>
    <dgm:pt modelId="{BD7F6FB2-19BA-4232-9ACB-D68F498E5F04}" type="pres">
      <dgm:prSet presAssocID="{86885259-4F97-4055-A2DA-829D41984042}" presName="pillarX" presStyleLbl="node1" presStyleIdx="4" presStyleCnt="5" custScaleX="78848" custLinFactNeighborY="-13115">
        <dgm:presLayoutVars>
          <dgm:bulletEnabled val="1"/>
        </dgm:presLayoutVars>
      </dgm:prSet>
      <dgm:spPr/>
      <dgm:t>
        <a:bodyPr/>
        <a:lstStyle/>
        <a:p>
          <a:endParaRPr lang="en-US"/>
        </a:p>
      </dgm:t>
    </dgm:pt>
    <dgm:pt modelId="{CDBD4BD7-F44D-4F50-A5E8-80C2266A7EE7}" type="pres">
      <dgm:prSet presAssocID="{5B0B7BCA-AAE7-47A9-B557-9200A2845C70}" presName="base" presStyleLbl="dkBgShp" presStyleIdx="1" presStyleCnt="2" custLinFactNeighborY="-25185"/>
      <dgm:spPr/>
    </dgm:pt>
  </dgm:ptLst>
  <dgm:cxnLst>
    <dgm:cxn modelId="{C0A5645D-C606-40D7-8BEA-B89E1C363C32}" srcId="{D4C93690-8C2A-41FB-BB4C-049E14856089}" destId="{5B0B7BCA-AAE7-47A9-B557-9200A2845C70}" srcOrd="0" destOrd="0" parTransId="{BA1DBC44-7310-4C02-81F3-D04E260D004C}" sibTransId="{01D2EF7A-4723-477E-8BFD-07607EFFA69A}"/>
    <dgm:cxn modelId="{95BDEE3A-2656-46FC-BC47-4114DCB4F7E6}" srcId="{5B0B7BCA-AAE7-47A9-B557-9200A2845C70}" destId="{0B667A05-8329-4827-9C71-952CB577C1FB}" srcOrd="0" destOrd="0" parTransId="{47793CF7-7822-49D9-B3F4-D9871B14AE1D}" sibTransId="{EA0AA72F-09A2-4898-AB6C-DFBFD814803F}"/>
    <dgm:cxn modelId="{57CA23B4-AB09-410A-9D40-5137C7AE12D1}" type="presOf" srcId="{D4C93690-8C2A-41FB-BB4C-049E14856089}" destId="{C9E184BF-EDE8-4904-ADA3-78DB4C73488D}" srcOrd="0" destOrd="0" presId="urn:microsoft.com/office/officeart/2005/8/layout/hList3"/>
    <dgm:cxn modelId="{6EAD5574-5F7A-4D15-9ED9-9C68A262843C}" type="presOf" srcId="{4F6EE8D1-E11E-41F3-A6DB-FBEA3E73AF9A}" destId="{BB03AA51-99B4-4540-A2FE-B790712D8A47}" srcOrd="0" destOrd="0" presId="urn:microsoft.com/office/officeart/2005/8/layout/hList3"/>
    <dgm:cxn modelId="{0343EB75-9967-468D-87EC-FDC34B0C0CB0}" srcId="{5B0B7BCA-AAE7-47A9-B557-9200A2845C70}" destId="{42F62901-11DD-4997-BAE6-5435DF6BEA97}" srcOrd="2" destOrd="0" parTransId="{5EE72430-D673-47EF-A485-F244D19FB29F}" sibTransId="{DDDD77D5-D228-4839-93C9-C66E71F6292F}"/>
    <dgm:cxn modelId="{C18C8F2D-D87B-4210-861B-51F4654BEA19}" type="presOf" srcId="{42F62901-11DD-4997-BAE6-5435DF6BEA97}" destId="{7BF500DC-47D6-4B0F-9C43-58E06BEA8059}" srcOrd="0" destOrd="0" presId="urn:microsoft.com/office/officeart/2005/8/layout/hList3"/>
    <dgm:cxn modelId="{CC0003F2-8A95-44F0-B7F1-8940FE9FB4F9}" srcId="{5B0B7BCA-AAE7-47A9-B557-9200A2845C70}" destId="{C652A41E-9C57-45C1-BF7E-837E3F9C0095}" srcOrd="1" destOrd="0" parTransId="{09ED0E2E-18F7-4FB7-974E-4B5FCA51BFFA}" sibTransId="{0D23B3A3-C5FF-4A04-A473-0D1F98F8DB64}"/>
    <dgm:cxn modelId="{D6098DDC-72F1-44E2-B206-E0CF56502892}" srcId="{5B0B7BCA-AAE7-47A9-B557-9200A2845C70}" destId="{86885259-4F97-4055-A2DA-829D41984042}" srcOrd="4" destOrd="0" parTransId="{9CFE8D46-5B22-4F7A-A4B5-5D9C6D068589}" sibTransId="{DB16813D-7A0B-4190-B7AB-0963C8F51216}"/>
    <dgm:cxn modelId="{DD406E56-2183-4650-854A-CDC0BD687A58}" type="presOf" srcId="{86885259-4F97-4055-A2DA-829D41984042}" destId="{BD7F6FB2-19BA-4232-9ACB-D68F498E5F04}" srcOrd="0" destOrd="0" presId="urn:microsoft.com/office/officeart/2005/8/layout/hList3"/>
    <dgm:cxn modelId="{D72CAD9F-04C5-4728-8080-4C963AF0AC4C}" type="presOf" srcId="{C652A41E-9C57-45C1-BF7E-837E3F9C0095}" destId="{0E462DA9-99D3-446A-AB69-5B1EE5DBD808}" srcOrd="0" destOrd="0" presId="urn:microsoft.com/office/officeart/2005/8/layout/hList3"/>
    <dgm:cxn modelId="{4A075A04-5A1D-46EF-9280-CA273C70287C}" srcId="{5B0B7BCA-AAE7-47A9-B557-9200A2845C70}" destId="{4F6EE8D1-E11E-41F3-A6DB-FBEA3E73AF9A}" srcOrd="3" destOrd="0" parTransId="{444F6F7B-869A-4C66-B5D5-BA71A5EFCC78}" sibTransId="{2C46431E-7834-4245-9AB8-2BE59233AE6B}"/>
    <dgm:cxn modelId="{66A1CCE4-FAB5-47E5-9B47-8D8890605202}" type="presOf" srcId="{5B0B7BCA-AAE7-47A9-B557-9200A2845C70}" destId="{8D6F4DA9-F3B0-4064-9D39-CD1FA620C23C}" srcOrd="0" destOrd="0" presId="urn:microsoft.com/office/officeart/2005/8/layout/hList3"/>
    <dgm:cxn modelId="{53F3BBBE-F26D-4796-ADD3-CAF03762EC9D}" type="presOf" srcId="{0B667A05-8329-4827-9C71-952CB577C1FB}" destId="{C7221B89-2D86-4EB3-8926-AB06042DB204}" srcOrd="0" destOrd="0" presId="urn:microsoft.com/office/officeart/2005/8/layout/hList3"/>
    <dgm:cxn modelId="{18D7D4E4-A8B3-40A1-88D3-EA3283DD4364}" srcId="{D4C93690-8C2A-41FB-BB4C-049E14856089}" destId="{5BB35380-18EA-460C-B337-3ADCAB335768}" srcOrd="1" destOrd="0" parTransId="{D0A0EF1B-9C5B-408B-BBD3-BAE263526082}" sibTransId="{D2A4A6F7-B50B-47CA-B91C-0500BB3F66CD}"/>
    <dgm:cxn modelId="{723FE646-24F6-41CA-92EF-939E6CA8C0B2}" type="presParOf" srcId="{C9E184BF-EDE8-4904-ADA3-78DB4C73488D}" destId="{8D6F4DA9-F3B0-4064-9D39-CD1FA620C23C}" srcOrd="0" destOrd="0" presId="urn:microsoft.com/office/officeart/2005/8/layout/hList3"/>
    <dgm:cxn modelId="{5571A2F8-1EB2-4F2D-BE3A-BF849AA357E5}" type="presParOf" srcId="{C9E184BF-EDE8-4904-ADA3-78DB4C73488D}" destId="{969F4E44-E8F1-4369-BB9C-D20BAE67A666}" srcOrd="1" destOrd="0" presId="urn:microsoft.com/office/officeart/2005/8/layout/hList3"/>
    <dgm:cxn modelId="{DEC8DB8B-99E0-4B42-8E7A-A594F075FB24}" type="presParOf" srcId="{969F4E44-E8F1-4369-BB9C-D20BAE67A666}" destId="{C7221B89-2D86-4EB3-8926-AB06042DB204}" srcOrd="0" destOrd="0" presId="urn:microsoft.com/office/officeart/2005/8/layout/hList3"/>
    <dgm:cxn modelId="{8A893AC7-BEC0-4926-97E5-6C7BFC9D5E3F}" type="presParOf" srcId="{969F4E44-E8F1-4369-BB9C-D20BAE67A666}" destId="{0E462DA9-99D3-446A-AB69-5B1EE5DBD808}" srcOrd="1" destOrd="0" presId="urn:microsoft.com/office/officeart/2005/8/layout/hList3"/>
    <dgm:cxn modelId="{31237580-FABB-48FF-8A9B-30819358FDAD}" type="presParOf" srcId="{969F4E44-E8F1-4369-BB9C-D20BAE67A666}" destId="{7BF500DC-47D6-4B0F-9C43-58E06BEA8059}" srcOrd="2" destOrd="0" presId="urn:microsoft.com/office/officeart/2005/8/layout/hList3"/>
    <dgm:cxn modelId="{FFC14346-1664-425B-800B-2C0CF5514A80}" type="presParOf" srcId="{969F4E44-E8F1-4369-BB9C-D20BAE67A666}" destId="{BB03AA51-99B4-4540-A2FE-B790712D8A47}" srcOrd="3" destOrd="0" presId="urn:microsoft.com/office/officeart/2005/8/layout/hList3"/>
    <dgm:cxn modelId="{C85E36AE-5270-4D13-AC55-3AEEBF603DAC}" type="presParOf" srcId="{969F4E44-E8F1-4369-BB9C-D20BAE67A666}" destId="{BD7F6FB2-19BA-4232-9ACB-D68F498E5F04}" srcOrd="4" destOrd="0" presId="urn:microsoft.com/office/officeart/2005/8/layout/hList3"/>
    <dgm:cxn modelId="{4E4C7809-1340-4B41-96C3-542987261216}" type="presParOf" srcId="{C9E184BF-EDE8-4904-ADA3-78DB4C73488D}" destId="{CDBD4BD7-F44D-4F50-A5E8-80C2266A7EE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F4DA9-F3B0-4064-9D39-CD1FA620C23C}">
      <dsp:nvSpPr>
        <dsp:cNvPr id="0" name=""/>
        <dsp:cNvSpPr/>
      </dsp:nvSpPr>
      <dsp:spPr>
        <a:xfrm>
          <a:off x="0" y="100526"/>
          <a:ext cx="7993063" cy="476582"/>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solidFill>
            </a:rPr>
            <a:t>What causes Tester/Developer animosity?</a:t>
          </a:r>
          <a:endParaRPr lang="en-US" sz="2200" kern="1200" dirty="0">
            <a:solidFill>
              <a:schemeClr val="tx1"/>
            </a:solidFill>
          </a:endParaRPr>
        </a:p>
      </dsp:txBody>
      <dsp:txXfrm>
        <a:off x="0" y="100526"/>
        <a:ext cx="7993063" cy="476582"/>
      </dsp:txXfrm>
    </dsp:sp>
    <dsp:sp modelId="{C7221B89-2D86-4EB3-8926-AB06042DB204}">
      <dsp:nvSpPr>
        <dsp:cNvPr id="0" name=""/>
        <dsp:cNvSpPr/>
      </dsp:nvSpPr>
      <dsp:spPr>
        <a:xfrm>
          <a:off x="127339" y="536157"/>
          <a:ext cx="1707502" cy="1845243"/>
        </a:xfrm>
        <a:prstGeom prst="rect">
          <a:avLst/>
        </a:prstGeom>
        <a:solidFill>
          <a:schemeClr val="lt1">
            <a:hueOff val="0"/>
            <a:satOff val="0"/>
            <a:lumOff val="0"/>
            <a:alphaOff val="0"/>
          </a:schemeClr>
        </a:solid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Physical separation/Lack of face-to-face communication</a:t>
          </a:r>
          <a:endParaRPr lang="en-US" sz="1800" kern="1200" dirty="0"/>
        </a:p>
      </dsp:txBody>
      <dsp:txXfrm>
        <a:off x="127339" y="536157"/>
        <a:ext cx="1707502" cy="1845243"/>
      </dsp:txXfrm>
    </dsp:sp>
    <dsp:sp modelId="{0E462DA9-99D3-446A-AB69-5B1EE5DBD808}">
      <dsp:nvSpPr>
        <dsp:cNvPr id="0" name=""/>
        <dsp:cNvSpPr/>
      </dsp:nvSpPr>
      <dsp:spPr>
        <a:xfrm>
          <a:off x="1834841" y="536157"/>
          <a:ext cx="1707502" cy="1845243"/>
        </a:xfrm>
        <a:prstGeom prst="rect">
          <a:avLst/>
        </a:prstGeom>
        <a:solidFill>
          <a:schemeClr val="lt1">
            <a:hueOff val="0"/>
            <a:satOff val="0"/>
            <a:lumOff val="0"/>
            <a:alphaOff val="0"/>
          </a:schemeClr>
        </a:solid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No shared responsibility towards quality</a:t>
          </a:r>
          <a:endParaRPr lang="en-US" sz="1800" kern="1200" dirty="0"/>
        </a:p>
      </dsp:txBody>
      <dsp:txXfrm>
        <a:off x="1834841" y="536157"/>
        <a:ext cx="1707502" cy="1845243"/>
      </dsp:txXfrm>
    </dsp:sp>
    <dsp:sp modelId="{7BF500DC-47D6-4B0F-9C43-58E06BEA8059}">
      <dsp:nvSpPr>
        <dsp:cNvPr id="0" name=""/>
        <dsp:cNvSpPr/>
      </dsp:nvSpPr>
      <dsp:spPr>
        <a:xfrm>
          <a:off x="3542344" y="536157"/>
          <a:ext cx="1707502" cy="1845243"/>
        </a:xfrm>
        <a:prstGeom prst="rect">
          <a:avLst/>
        </a:prstGeom>
        <a:solidFill>
          <a:schemeClr val="lt1">
            <a:hueOff val="0"/>
            <a:satOff val="0"/>
            <a:lumOff val="0"/>
            <a:alphaOff val="0"/>
          </a:schemeClr>
        </a:solid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Misaligned metrics</a:t>
          </a:r>
          <a:endParaRPr lang="en-US" sz="1800" kern="1200" dirty="0"/>
        </a:p>
      </dsp:txBody>
      <dsp:txXfrm>
        <a:off x="3542344" y="536157"/>
        <a:ext cx="1707502" cy="1845243"/>
      </dsp:txXfrm>
    </dsp:sp>
    <dsp:sp modelId="{BB03AA51-99B4-4540-A2FE-B790712D8A47}">
      <dsp:nvSpPr>
        <dsp:cNvPr id="0" name=""/>
        <dsp:cNvSpPr/>
      </dsp:nvSpPr>
      <dsp:spPr>
        <a:xfrm>
          <a:off x="5249846" y="536157"/>
          <a:ext cx="1520991" cy="1845243"/>
        </a:xfrm>
        <a:prstGeom prst="rect">
          <a:avLst/>
        </a:prstGeom>
        <a:solidFill>
          <a:schemeClr val="lt1">
            <a:hueOff val="0"/>
            <a:satOff val="0"/>
            <a:lumOff val="0"/>
            <a:alphaOff val="0"/>
          </a:schemeClr>
        </a:solid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Timing of testing</a:t>
          </a:r>
          <a:endParaRPr lang="en-US" sz="1800" kern="1200" dirty="0"/>
        </a:p>
      </dsp:txBody>
      <dsp:txXfrm>
        <a:off x="5249846" y="536157"/>
        <a:ext cx="1520991" cy="1845243"/>
      </dsp:txXfrm>
    </dsp:sp>
    <dsp:sp modelId="{BD7F6FB2-19BA-4232-9ACB-D68F498E5F04}">
      <dsp:nvSpPr>
        <dsp:cNvPr id="0" name=""/>
        <dsp:cNvSpPr/>
      </dsp:nvSpPr>
      <dsp:spPr>
        <a:xfrm>
          <a:off x="6645115" y="536157"/>
          <a:ext cx="1346331" cy="1845243"/>
        </a:xfrm>
        <a:prstGeom prst="rect">
          <a:avLst/>
        </a:prstGeom>
        <a:solidFill>
          <a:schemeClr val="lt1">
            <a:hueOff val="0"/>
            <a:satOff val="0"/>
            <a:lumOff val="0"/>
            <a:alphaOff val="0"/>
          </a:schemeClr>
        </a:solid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Schedule pressure</a:t>
          </a:r>
          <a:endParaRPr lang="en-US" sz="1800" kern="1200" dirty="0"/>
        </a:p>
      </dsp:txBody>
      <dsp:txXfrm>
        <a:off x="6645115" y="536157"/>
        <a:ext cx="1346331" cy="1845243"/>
      </dsp:txXfrm>
    </dsp:sp>
    <dsp:sp modelId="{CDBD4BD7-F44D-4F50-A5E8-80C2266A7EE7}">
      <dsp:nvSpPr>
        <dsp:cNvPr id="0" name=""/>
        <dsp:cNvSpPr/>
      </dsp:nvSpPr>
      <dsp:spPr>
        <a:xfrm>
          <a:off x="0" y="2571768"/>
          <a:ext cx="7993063" cy="20502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645A85B-5EE2-224D-892B-EBDEE738041D}" type="datetime1">
              <a:rPr lang="en-US"/>
              <a:pPr/>
              <a:t>2/1/12</a:t>
            </a:fld>
            <a:endParaRPr lang="en-US"/>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solidFill>
                  <a:schemeClr val="tx1"/>
                </a:solidFill>
                <a:latin typeface="Arial" charset="0"/>
                <a:ea typeface="+mn-ea"/>
                <a:cs typeface="Arial" charset="0"/>
              </a:defRPr>
            </a:lvl1pPr>
          </a:lstStyle>
          <a:p>
            <a:pPr>
              <a:defRPr/>
            </a:pPr>
            <a:endParaRPr lang="en-I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60FD0B95-DBA3-234F-B321-9A64082D11C4}" type="slidenum">
              <a:rPr lang="en-US"/>
              <a:pPr/>
              <a:t>‹#›</a:t>
            </a:fld>
            <a:endParaRPr lang="en-US"/>
          </a:p>
        </p:txBody>
      </p:sp>
    </p:spTree>
    <p:extLst>
      <p:ext uri="{BB962C8B-B14F-4D97-AF65-F5344CB8AC3E}">
        <p14:creationId xmlns:p14="http://schemas.microsoft.com/office/powerpoint/2010/main" val="3541757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spcBef>
                <a:spcPct val="0"/>
              </a:spcBef>
              <a:buFontTx/>
              <a:buNone/>
              <a:defRPr sz="1200">
                <a:solidFill>
                  <a:schemeClr val="tx1"/>
                </a:solidFill>
              </a:defRPr>
            </a:lvl1pPr>
          </a:lstStyle>
          <a:p>
            <a:fld id="{357A0049-9727-1C49-9F90-B954D42273FA}" type="datetime1">
              <a:rPr lang="en-US"/>
              <a:pPr/>
              <a:t>2/1/12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0"/>
              </a:spcBef>
              <a:buFontTx/>
              <a:buNone/>
              <a:defRPr sz="1200">
                <a:solidFill>
                  <a:schemeClr val="tx1"/>
                </a:solidFill>
                <a:latin typeface="Arial" pitchFamily="-65" charset="0"/>
                <a:ea typeface="Arial" pitchFamily="-65" charset="0"/>
                <a:cs typeface="Arial" pitchFamily="-65"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0"/>
              </a:spcBef>
              <a:buFontTx/>
              <a:buNone/>
              <a:defRPr sz="1200">
                <a:solidFill>
                  <a:schemeClr val="tx1"/>
                </a:solidFill>
              </a:defRPr>
            </a:lvl1pPr>
          </a:lstStyle>
          <a:p>
            <a:fld id="{C91E950B-F458-354F-BE3A-215FB82C404C}" type="slidenum">
              <a:rPr lang="en-US"/>
              <a:pPr/>
              <a:t>‹#›</a:t>
            </a:fld>
            <a:endParaRPr lang="en-US"/>
          </a:p>
        </p:txBody>
      </p:sp>
    </p:spTree>
    <p:extLst>
      <p:ext uri="{BB962C8B-B14F-4D97-AF65-F5344CB8AC3E}">
        <p14:creationId xmlns:p14="http://schemas.microsoft.com/office/powerpoint/2010/main" val="57497609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en.wikipedia.org/wiki/Engineering" TargetMode="External"/><Relationship Id="rId4" Type="http://schemas.openxmlformats.org/officeDocument/2006/relationships/hyperlink" Target="http://en.wikipedia.org/wiki/Subsystem" TargetMode="External"/><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 Id="rId3" Type="http://schemas.openxmlformats.org/officeDocument/2006/relationships/hyperlink" Target="http://www.martinfowler.com/articles/continuousIntegration.html"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4" Type="http://schemas.openxmlformats.org/officeDocument/2006/relationships/hyperlink" Target="http://en.wikipedia.org/wiki/Test_design" TargetMode="External"/><Relationship Id="rId5" Type="http://schemas.openxmlformats.org/officeDocument/2006/relationships/hyperlink" Target="http://en.wikipedia.org/wiki/Creativity"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Test-driven_developmen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en.wikipedia.org/wiki/Code_smel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Collective_wisdom" TargetMode="External"/><Relationship Id="rId4" Type="http://schemas.openxmlformats.org/officeDocument/2006/relationships/hyperlink" Target="http://en.wikipedia.org/wiki/The_Wisdom_of_Crowds" TargetMode="External"/><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agilesoftwaretesting.com/?p=5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en.wikipedia.org/wiki/Software_documentation"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en.wikipedia.org/wiki/Grende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www.exampler.com/blo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logs.agilefaqs.com/2010/06/13/pair-programming-public-demo/" TargetMode="External"/><Relationship Id="rId4" Type="http://schemas.openxmlformats.org/officeDocument/2006/relationships/hyperlink" Target="http://processpeoplepods.blogspot.com/search/label/Pair%20Programming" TargetMode="External"/><Relationship Id="rId5" Type="http://schemas.openxmlformats.org/officeDocument/2006/relationships/hyperlink" Target="http://en.wikipedia.org/wiki/University_of_Utah" TargetMode="External"/><Relationship Id="rId6" Type="http://schemas.openxmlformats.org/officeDocument/2006/relationships/hyperlink" Target="http://en.wikipedia.org/wiki/Pair_programming%23cite_note-ijhcs-6" TargetMode="External"/><Relationship Id="rId7" Type="http://schemas.openxmlformats.org/officeDocument/2006/relationships/hyperlink" Target="http://en.wikipedia.org/wiki/Pair_programming%23cite_note-Arisholm_2007_65.E2.80.9386-7" TargetMode="External"/><Relationship Id="rId8" Type="http://schemas.openxmlformats.org/officeDocument/2006/relationships/hyperlink" Target="http://en.wikipedia.org/wiki/Pair_programming%23cite_note-15" TargetMode="External"/><Relationship Id="rId9" Type="http://schemas.openxmlformats.org/officeDocument/2006/relationships/hyperlink" Target="http://en.wikipedia.org/wiki/Pair_programming%23cite_note-16" TargetMode="External"/><Relationship Id="rId10" Type="http://schemas.openxmlformats.org/officeDocument/2006/relationships/hyperlink" Target="http://en.wikipedia.org/wiki/Pair_programming%23cite_note-17" TargetMode="External"/><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blogs.agilefaqs.com/2010/06/13/pair-programming-public-demo/" TargetMode="External"/><Relationship Id="rId4" Type="http://schemas.openxmlformats.org/officeDocument/2006/relationships/hyperlink" Target="http://processpeoplepods.blogspot.com/search/label/Pair%20Programming" TargetMode="External"/><Relationship Id="rId5" Type="http://schemas.openxmlformats.org/officeDocument/2006/relationships/hyperlink" Target="http://en.wikipedia.org/wiki/University_of_Utah" TargetMode="External"/><Relationship Id="rId6" Type="http://schemas.openxmlformats.org/officeDocument/2006/relationships/hyperlink" Target="http://en.wikipedia.org/wiki/Pair_programming%23cite_note-ijhcs-6" TargetMode="External"/><Relationship Id="rId7" Type="http://schemas.openxmlformats.org/officeDocument/2006/relationships/hyperlink" Target="http://en.wikipedia.org/wiki/Pair_programming%23cite_note-Arisholm_2007_65.E2.80.9386-7" TargetMode="External"/><Relationship Id="rId8" Type="http://schemas.openxmlformats.org/officeDocument/2006/relationships/hyperlink" Target="http://en.wikipedia.org/wiki/Pair_programming%23cite_note-15" TargetMode="External"/><Relationship Id="rId9" Type="http://schemas.openxmlformats.org/officeDocument/2006/relationships/hyperlink" Target="http://en.wikipedia.org/wiki/Pair_programming%23cite_note-16" TargetMode="External"/><Relationship Id="rId10" Type="http://schemas.openxmlformats.org/officeDocument/2006/relationships/hyperlink" Target="http://en.wikipedia.org/wiki/Pair_programming%23cite_note-17" TargetMode="External"/><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Pragmatic" TargetMode="External"/><Relationship Id="rId4" Type="http://schemas.openxmlformats.org/officeDocument/2006/relationships/hyperlink" Target="http://en.wikipedia.org/wiki/Quality_(busines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ea typeface="ＭＳ Ｐゴシック" pitchFamily="21" charset="-128"/>
                <a:cs typeface="Arial" pitchFamily="21" charset="0"/>
              </a:rPr>
              <a:t>Welcome to Quality, a</a:t>
            </a:r>
            <a:r>
              <a:rPr lang="en-US" baseline="0" dirty="0" smtClean="0">
                <a:ea typeface="ＭＳ Ｐゴシック" pitchFamily="21" charset="-128"/>
                <a:cs typeface="Arial" pitchFamily="21" charset="0"/>
              </a:rPr>
              <a:t> module in Agile Fundamentals. This module is brought to you by Twist, the testing platform from ThoughtWorks Studios.</a:t>
            </a:r>
          </a:p>
          <a:p>
            <a:pPr eaLnBrk="1" hangingPunct="1">
              <a:spcBef>
                <a:spcPct val="0"/>
              </a:spcBef>
            </a:pPr>
            <a:endParaRPr lang="en-US" baseline="0" dirty="0" smtClean="0">
              <a:ea typeface="ＭＳ Ｐゴシック" pitchFamily="21" charset="-128"/>
              <a:cs typeface="Arial" pitchFamily="21" charset="0"/>
            </a:endParaRPr>
          </a:p>
          <a:p>
            <a:pPr eaLnBrk="1" hangingPunct="1">
              <a:spcBef>
                <a:spcPct val="0"/>
              </a:spcBef>
            </a:pPr>
            <a:r>
              <a:rPr lang="en-US" baseline="0" dirty="0" smtClean="0">
                <a:ea typeface="ＭＳ Ｐゴシック" pitchFamily="21" charset="-128"/>
                <a:cs typeface="Arial" pitchFamily="21" charset="0"/>
              </a:rPr>
              <a:t>In this module, we’ll explore the concepts of Quality in Agile Software Development, when it is applied, how it is applied, and how it affects the end result.</a:t>
            </a:r>
            <a:endParaRPr lang="en-US" dirty="0" smtClean="0">
              <a:ea typeface="ＭＳ Ｐゴシック" pitchFamily="21" charset="-128"/>
              <a:cs typeface="Arial" pitchFamily="21" charset="0"/>
            </a:endParaRPr>
          </a:p>
          <a:p>
            <a:pPr eaLnBrk="1" hangingPunct="1">
              <a:spcBef>
                <a:spcPct val="0"/>
              </a:spcBef>
            </a:pPr>
            <a:endParaRPr lang="en-US" dirty="0" smtClean="0">
              <a:ea typeface="ＭＳ Ｐゴシック" pitchFamily="21" charset="-128"/>
              <a:cs typeface="Arial" pitchFamily="21"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a:t>
            </a:fld>
            <a:endParaRPr lang="en-US"/>
          </a:p>
        </p:txBody>
      </p:sp>
    </p:spTree>
    <p:extLst>
      <p:ext uri="{BB962C8B-B14F-4D97-AF65-F5344CB8AC3E}">
        <p14:creationId xmlns:p14="http://schemas.microsoft.com/office/powerpoint/2010/main" val="3114683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 a look at the word Quality from Wikipedia.</a:t>
            </a:r>
          </a:p>
          <a:p>
            <a:r>
              <a:rPr lang="en-US" dirty="0" smtClean="0"/>
              <a:t>Read through the whole</a:t>
            </a:r>
            <a:r>
              <a:rPr lang="en-US" baseline="0" dirty="0" smtClean="0"/>
              <a:t> slide.  Slowly.</a:t>
            </a: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they wait.  They’ll find other things to do if they can, but they wait.</a:t>
            </a:r>
          </a:p>
          <a:p>
            <a:endParaRPr lang="en-US" dirty="0" smtClean="0"/>
          </a:p>
          <a:p>
            <a:r>
              <a:rPr lang="en-US" dirty="0" smtClean="0"/>
              <a:t>And, in the meantime, the schedule is slipping,</a:t>
            </a:r>
            <a:r>
              <a:rPr lang="en-US" baseline="0" dirty="0" smtClean="0"/>
              <a:t> the costs are growing, and the customer is getting impatient.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111</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Ultimately the bottleneck is</a:t>
            </a:r>
            <a:r>
              <a:rPr lang="en-US" baseline="0" dirty="0" smtClean="0"/>
              <a:t> passed when the required specialist gets his or her work done.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112</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everyone can move</a:t>
            </a:r>
            <a:r>
              <a:rPr lang="en-US" baseline="0" dirty="0" smtClean="0"/>
              <a:t> on.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113</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Everyone gets back</a:t>
            </a:r>
            <a:r>
              <a:rPr lang="en-US" baseline="0" dirty="0" smtClean="0"/>
              <a:t> to work but time is lost</a:t>
            </a:r>
            <a:endParaRPr lang="en-US" dirty="0" smtClean="0"/>
          </a:p>
          <a:p>
            <a:endParaRPr lang="en-US" dirty="0" smtClean="0"/>
          </a:p>
          <a:p>
            <a:endParaRPr lang="en-US" dirty="0" smtClean="0"/>
          </a:p>
          <a:p>
            <a:r>
              <a:rPr lang="en-US" dirty="0" smtClean="0"/>
              <a:t>In one project team we’ve worked with, their QA was all done manually.  That means that at each iteration,</a:t>
            </a:r>
            <a:r>
              <a:rPr lang="en-US" baseline="0" dirty="0" smtClean="0"/>
              <a:t> their QA team – one person – would first perform his regression testing.  That means that he would execute all the scripts he’d developed thus far, making sure that nothing was broken.  Then he’d write and execute new scripts to verify all the new features and bug fixes produced in the current iteration.</a:t>
            </a:r>
          </a:p>
          <a:p>
            <a:endParaRPr lang="en-US" baseline="0" dirty="0" smtClean="0"/>
          </a:p>
          <a:p>
            <a:r>
              <a:rPr lang="en-US" baseline="0" dirty="0" smtClean="0"/>
              <a:t>A smell? You bet! First of all, in spite of the fact that his team said that they were working on two week iterations, the reality was that they were four week iterations because it took the QA guy another two weeks after the development team was done.  Until he finished his QA work, the iteration really wasn’t done.</a:t>
            </a:r>
          </a:p>
          <a:p>
            <a:endParaRPr lang="en-US" baseline="0" dirty="0" smtClean="0"/>
          </a:p>
          <a:p>
            <a:r>
              <a:rPr lang="en-US" baseline="0" dirty="0" smtClean="0"/>
              <a:t>Then there’s the fact that there was no test automation being done.  But that’s a topic for another module.  We’ll get back to that later.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114</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Generalization and collaboration </a:t>
            </a:r>
            <a:r>
              <a:rPr lang="en-US" dirty="0" err="1" smtClean="0"/>
              <a:t>vs</a:t>
            </a:r>
            <a:r>
              <a:rPr lang="en-US" dirty="0" smtClean="0"/>
              <a:t> specialization and bottlenecked and fragile</a:t>
            </a:r>
          </a:p>
          <a:p>
            <a:endParaRPr lang="en-US" dirty="0" smtClean="0"/>
          </a:p>
          <a:p>
            <a:endParaRPr lang="en-US" dirty="0" smtClean="0"/>
          </a:p>
          <a:p>
            <a:r>
              <a:rPr lang="en-US" dirty="0" smtClean="0"/>
              <a:t>So as you</a:t>
            </a:r>
            <a:r>
              <a:rPr lang="en-US" baseline="0" dirty="0" smtClean="0"/>
              <a:t> can see, the challenge with specialization is that everything can become single-threaded, bottlenecked, and very, very fragile.</a:t>
            </a:r>
          </a:p>
          <a:p>
            <a:endParaRPr lang="en-US" baseline="0" dirty="0" smtClean="0"/>
          </a:p>
          <a:p>
            <a:r>
              <a:rPr lang="en-US" baseline="0" dirty="0" smtClean="0"/>
              <a:t>If you’ve worked on a Waterfall project, it’s almost certain that you’ve run into a situation like we’ve discussed here, watching the schedule slip and the costs go up, and listening to someone higher up in the organization asking when it’s going to be done and why it’s costing so much.</a:t>
            </a:r>
          </a:p>
          <a:p>
            <a:endParaRPr lang="en-US" baseline="0" dirty="0" smtClean="0"/>
          </a:p>
          <a:p>
            <a:r>
              <a:rPr lang="en-US" baseline="0" dirty="0" smtClean="0"/>
              <a:t>Right?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115</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doubt, by now it</a:t>
            </a:r>
            <a:r>
              <a:rPr lang="en-US" baseline="0" dirty="0" smtClean="0"/>
              <a:t> has become obvious that Agile teams operate differently than Waterfall teams.</a:t>
            </a:r>
          </a:p>
          <a:p>
            <a:endParaRPr lang="en-US" baseline="0" dirty="0" smtClean="0"/>
          </a:p>
          <a:p>
            <a:r>
              <a:rPr lang="en-US" baseline="0" dirty="0" smtClean="0"/>
              <a:t>One of the hallmarks of effective and </a:t>
            </a:r>
            <a:r>
              <a:rPr lang="en-US" baseline="0" dirty="0" err="1" smtClean="0"/>
              <a:t>performant</a:t>
            </a:r>
            <a:r>
              <a:rPr lang="en-US" baseline="0" dirty="0" smtClean="0"/>
              <a:t> Agile teams is some degree of generalization and a high degree of collaboration.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116</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a:t>
            </a:r>
            <a:r>
              <a:rPr lang="en-US" baseline="0" dirty="0" smtClean="0"/>
              <a:t> a goal to eliminate bottlenecks</a:t>
            </a:r>
          </a:p>
          <a:p>
            <a:r>
              <a:rPr lang="en-US" baseline="0" dirty="0" smtClean="0"/>
              <a:t>Team members are encouraged to continually add to their base skills and expertise</a:t>
            </a:r>
          </a:p>
          <a:p>
            <a:r>
              <a:rPr lang="en-US" baseline="0" dirty="0" smtClean="0"/>
              <a:t>Do that through – </a:t>
            </a:r>
          </a:p>
          <a:p>
            <a:pPr lvl="1">
              <a:buFont typeface="Arial" pitchFamily="34" charset="0"/>
              <a:buChar char="•"/>
            </a:pPr>
            <a:r>
              <a:rPr lang="en-US" baseline="0" dirty="0" smtClean="0"/>
              <a:t>Pairing</a:t>
            </a:r>
          </a:p>
          <a:p>
            <a:pPr lvl="1">
              <a:buFont typeface="Arial" pitchFamily="34" charset="0"/>
              <a:buChar char="•"/>
            </a:pPr>
            <a:r>
              <a:rPr lang="en-US" baseline="0" dirty="0" smtClean="0"/>
              <a:t>Collocation</a:t>
            </a:r>
          </a:p>
          <a:p>
            <a:pPr lvl="1">
              <a:buFont typeface="Arial" pitchFamily="34" charset="0"/>
              <a:buChar char="•"/>
            </a:pPr>
            <a:r>
              <a:rPr lang="en-US" baseline="0" dirty="0" smtClean="0"/>
              <a:t>Osmotic learning</a:t>
            </a:r>
          </a:p>
          <a:p>
            <a:r>
              <a:rPr lang="en-US" baseline="0" dirty="0" smtClean="0"/>
              <a:t>Or</a:t>
            </a:r>
          </a:p>
          <a:p>
            <a:r>
              <a:rPr lang="en-US" baseline="0" dirty="0" smtClean="0"/>
              <a:t>[CLICK]</a:t>
            </a:r>
          </a:p>
          <a:p>
            <a:endParaRPr lang="en-US" baseline="0" dirty="0" smtClean="0"/>
          </a:p>
          <a:p>
            <a:r>
              <a:rPr lang="en-US" baseline="0" dirty="0" smtClean="0"/>
              <a:t>-------------------------------------------------------------------------------------------------------------------</a:t>
            </a:r>
            <a:endParaRPr lang="en-US" dirty="0" smtClean="0"/>
          </a:p>
          <a:p>
            <a:endParaRPr lang="en-US" dirty="0" smtClean="0"/>
          </a:p>
          <a:p>
            <a:r>
              <a:rPr lang="en-US" dirty="0" smtClean="0"/>
              <a:t>While we expect team members to have different areas in which they have greater expertise and skill than other team members, we also</a:t>
            </a:r>
            <a:r>
              <a:rPr lang="en-US" baseline="0" dirty="0" smtClean="0"/>
              <a:t> expect them to be continually adding to their based of skills and expertise.</a:t>
            </a:r>
          </a:p>
          <a:p>
            <a:endParaRPr lang="en-US" baseline="0" dirty="0" smtClean="0"/>
          </a:p>
          <a:p>
            <a:r>
              <a:rPr lang="en-US" baseline="0" dirty="0" smtClean="0"/>
              <a:t>As we’ve discussed earlier, one of our goals is to reduce or eliminate delays and bottlenecks that arise from dependency on specialists.</a:t>
            </a:r>
          </a:p>
          <a:p>
            <a:endParaRPr lang="en-US" baseline="0" dirty="0" smtClean="0"/>
          </a:p>
          <a:p>
            <a:r>
              <a:rPr lang="en-US" baseline="0" dirty="0" smtClean="0"/>
              <a:t>So we try to have everyone learn something about all parts of the application or system, and learn something about all of the technologies, layers, and tiers.  We do this through a combination of things: collocation, pairing, open communication, osmotic learning, and information radiators.</a:t>
            </a:r>
          </a:p>
          <a:p>
            <a:endParaRPr lang="en-US" baseline="0" dirty="0" smtClean="0"/>
          </a:p>
          <a:p>
            <a:r>
              <a:rPr lang="en-US" baseline="0" dirty="0" smtClean="0"/>
              <a:t>Some of these we’ve already discussed, some are being covered in this module, and some will be covered in later modules.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117</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At least make sure all necessary roles</a:t>
            </a:r>
            <a:r>
              <a:rPr lang="en-US" baseline="0" dirty="0" smtClean="0"/>
              <a:t> are represented in the team room or accessible</a:t>
            </a:r>
          </a:p>
          <a:p>
            <a:pPr>
              <a:buFont typeface="Arial" pitchFamily="34" charset="0"/>
              <a:buChar char="•"/>
            </a:pPr>
            <a:r>
              <a:rPr lang="en-US" baseline="0" dirty="0" smtClean="0"/>
              <a:t>QA, Dev, BA</a:t>
            </a:r>
            <a:endParaRPr lang="en-US" dirty="0" smtClean="0"/>
          </a:p>
          <a:p>
            <a:endParaRPr lang="en-US" dirty="0" smtClean="0"/>
          </a:p>
          <a:p>
            <a:r>
              <a:rPr lang="en-US" dirty="0" smtClean="0"/>
              <a:t>-------------------------------------------------------------------------------------------------------------</a:t>
            </a:r>
          </a:p>
          <a:p>
            <a:r>
              <a:rPr lang="en-US" dirty="0" smtClean="0"/>
              <a:t>In a Waterfall team, typically</a:t>
            </a:r>
            <a:r>
              <a:rPr lang="en-US" baseline="0" dirty="0" smtClean="0"/>
              <a:t> tasks are assigned to team members by the project manager.  That means that when the project manager – a specialist – is unavailable, it’s possible for someone to have nothing to do.</a:t>
            </a:r>
          </a:p>
          <a:p>
            <a:endParaRPr lang="en-US" baseline="0" dirty="0" smtClean="0"/>
          </a:p>
          <a:p>
            <a:r>
              <a:rPr lang="en-US" baseline="0" dirty="0" smtClean="0"/>
              <a:t>In a Waterfall team, when something needs to get done and the appropriate specialist is unavailable, it can have a ripple effect in time delays and cost increases.</a:t>
            </a:r>
          </a:p>
          <a:p>
            <a:endParaRPr lang="en-US" baseline="0" dirty="0" smtClean="0"/>
          </a:p>
          <a:p>
            <a:r>
              <a:rPr lang="en-US" baseline="0" dirty="0" smtClean="0"/>
              <a:t>On an Agile team, the expectation is that when there is a story to be worked on, any member or pair on the team can sign up for the story and work on it.</a:t>
            </a:r>
          </a:p>
          <a:p>
            <a:endParaRPr lang="en-US" baseline="0" dirty="0" smtClean="0"/>
          </a:p>
          <a:p>
            <a:r>
              <a:rPr lang="en-US" baseline="0" dirty="0" smtClean="0"/>
              <a:t>On an Agile team, when a bug needs to be fixed, it is expected that any member or pair can work on and fix that bug, regardless of who wrote the original code.  And, as we discussed earlier, it’s not anyone’s personal code, and it’s very possible that more than one person or pair has already worked on that code.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118</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BAs</a:t>
            </a:r>
            <a:r>
              <a:rPr lang="en-US" baseline="0" dirty="0" smtClean="0"/>
              <a:t> can test</a:t>
            </a:r>
          </a:p>
          <a:p>
            <a:pPr>
              <a:buFont typeface="Arial" pitchFamily="34" charset="0"/>
              <a:buChar char="•"/>
            </a:pPr>
            <a:r>
              <a:rPr lang="en-US" baseline="0" dirty="0" err="1" smtClean="0"/>
              <a:t>Devs</a:t>
            </a:r>
            <a:r>
              <a:rPr lang="en-US" baseline="0" dirty="0" smtClean="0"/>
              <a:t> can test</a:t>
            </a:r>
          </a:p>
          <a:p>
            <a:pPr>
              <a:buFont typeface="Arial" pitchFamily="34" charset="0"/>
              <a:buChar char="•"/>
            </a:pPr>
            <a:r>
              <a:rPr lang="en-US" baseline="0" dirty="0" err="1" smtClean="0"/>
              <a:t>Devs</a:t>
            </a:r>
            <a:r>
              <a:rPr lang="en-US" baseline="0" dirty="0" smtClean="0"/>
              <a:t> can do DB work</a:t>
            </a:r>
          </a:p>
          <a:p>
            <a:pPr>
              <a:buFont typeface="Arial" pitchFamily="34" charset="0"/>
              <a:buChar char="•"/>
            </a:pPr>
            <a:r>
              <a:rPr lang="en-US" baseline="0" dirty="0" smtClean="0"/>
              <a:t>Middle ware folks can do </a:t>
            </a:r>
          </a:p>
          <a:p>
            <a:pPr>
              <a:buFont typeface="Arial" pitchFamily="34" charset="0"/>
              <a:buChar char="•"/>
            </a:pPr>
            <a:r>
              <a:rPr lang="en-US" baseline="0" dirty="0" err="1" smtClean="0"/>
              <a:t>Devs</a:t>
            </a:r>
            <a:r>
              <a:rPr lang="en-US" baseline="0" dirty="0" smtClean="0"/>
              <a:t> and QA can pair on testing or development</a:t>
            </a:r>
          </a:p>
          <a:p>
            <a:endParaRPr lang="en-US" dirty="0" smtClean="0"/>
          </a:p>
          <a:p>
            <a:r>
              <a:rPr lang="en-US" b="1" dirty="0" smtClean="0"/>
              <a:t>Specializations</a:t>
            </a:r>
            <a:r>
              <a:rPr lang="en-US" b="1" baseline="0" dirty="0" smtClean="0"/>
              <a:t> - </a:t>
            </a:r>
            <a:endParaRPr lang="en-US" b="1" dirty="0" smtClean="0"/>
          </a:p>
          <a:p>
            <a:pPr>
              <a:buFont typeface="Arial"/>
              <a:buChar char="•"/>
            </a:pPr>
            <a:r>
              <a:rPr lang="en-US" sz="1200" b="0" kern="1200" baseline="0" dirty="0" smtClean="0">
                <a:solidFill>
                  <a:schemeClr val="tx1"/>
                </a:solidFill>
                <a:latin typeface="+mn-lt"/>
                <a:ea typeface="ＭＳ Ｐゴシック" pitchFamily="-65" charset="-128"/>
                <a:cs typeface="Arial" charset="0"/>
              </a:rPr>
              <a:t>Developers, testers, business analysts</a:t>
            </a:r>
          </a:p>
          <a:p>
            <a:pPr>
              <a:buFont typeface="Arial"/>
              <a:buChar char="•"/>
            </a:pPr>
            <a:r>
              <a:rPr lang="en-US" sz="1200" b="0" kern="1200" baseline="0" dirty="0" smtClean="0">
                <a:solidFill>
                  <a:schemeClr val="tx1"/>
                </a:solidFill>
                <a:latin typeface="+mn-lt"/>
                <a:ea typeface="ＭＳ Ｐゴシック" pitchFamily="-65" charset="-128"/>
                <a:cs typeface="Arial" charset="0"/>
              </a:rPr>
              <a:t>Specific programming languages and environments</a:t>
            </a:r>
          </a:p>
          <a:p>
            <a:pPr>
              <a:buFont typeface="Arial"/>
              <a:buChar char="•"/>
            </a:pPr>
            <a:r>
              <a:rPr lang="en-US" sz="1200" b="0" kern="1200" baseline="0" dirty="0" smtClean="0">
                <a:solidFill>
                  <a:schemeClr val="tx1"/>
                </a:solidFill>
                <a:latin typeface="+mn-lt"/>
                <a:ea typeface="ＭＳ Ｐゴシック" pitchFamily="-65" charset="-128"/>
                <a:cs typeface="Arial" charset="0"/>
              </a:rPr>
              <a:t>Technologies, like database, web services, presentation layer, reporting</a:t>
            </a:r>
          </a:p>
          <a:p>
            <a:pPr>
              <a:buFont typeface="Arial"/>
              <a:buChar char="•"/>
            </a:pPr>
            <a:r>
              <a:rPr lang="en-US" sz="1200" b="0" kern="1200" baseline="0" dirty="0" smtClean="0">
                <a:solidFill>
                  <a:schemeClr val="tx1"/>
                </a:solidFill>
                <a:latin typeface="+mn-lt"/>
                <a:ea typeface="ＭＳ Ｐゴシック" pitchFamily="-65" charset="-128"/>
                <a:cs typeface="Arial" charset="0"/>
              </a:rPr>
              <a:t>Functional testing, </a:t>
            </a:r>
            <a:r>
              <a:rPr lang="en-US" sz="1200" b="0" kern="1200" baseline="0" dirty="0" err="1" smtClean="0">
                <a:solidFill>
                  <a:schemeClr val="tx1"/>
                </a:solidFill>
                <a:latin typeface="+mn-lt"/>
                <a:ea typeface="ＭＳ Ｐゴシック" pitchFamily="-65" charset="-128"/>
                <a:cs typeface="Arial" charset="0"/>
              </a:rPr>
              <a:t>ui</a:t>
            </a:r>
            <a:r>
              <a:rPr lang="en-US" sz="1200" b="0" kern="1200" baseline="0" dirty="0" smtClean="0">
                <a:solidFill>
                  <a:schemeClr val="tx1"/>
                </a:solidFill>
                <a:latin typeface="+mn-lt"/>
                <a:ea typeface="ＭＳ Ｐゴシック" pitchFamily="-65" charset="-128"/>
                <a:cs typeface="Arial" charset="0"/>
              </a:rPr>
              <a:t> testing, integration testing</a:t>
            </a:r>
          </a:p>
          <a:p>
            <a:pPr>
              <a:buFont typeface="Arial"/>
              <a:buChar char="•"/>
            </a:pPr>
            <a:r>
              <a:rPr lang="en-US" sz="1200" b="0" kern="1200" baseline="0" dirty="0" smtClean="0">
                <a:solidFill>
                  <a:schemeClr val="tx1"/>
                </a:solidFill>
                <a:latin typeface="+mn-lt"/>
                <a:ea typeface="ＭＳ Ｐゴシック" pitchFamily="-65" charset="-128"/>
                <a:cs typeface="Arial" charset="0"/>
              </a:rPr>
              <a:t>Architects, designers, developers</a:t>
            </a:r>
          </a:p>
          <a:p>
            <a:pPr>
              <a:buFont typeface="Arial"/>
              <a:buChar char="•"/>
            </a:pPr>
            <a:r>
              <a:rPr lang="en-US" sz="1200" b="0" kern="1200" baseline="0" dirty="0" smtClean="0">
                <a:solidFill>
                  <a:schemeClr val="tx1"/>
                </a:solidFill>
                <a:latin typeface="+mn-lt"/>
                <a:ea typeface="ＭＳ Ｐゴシック" pitchFamily="-65" charset="-128"/>
                <a:cs typeface="Arial" charset="0"/>
              </a:rPr>
              <a:t>Project leads, project managers, product owners</a:t>
            </a:r>
          </a:p>
          <a:p>
            <a:pPr>
              <a:buFont typeface="Arial"/>
              <a:buChar char="•"/>
            </a:pPr>
            <a:r>
              <a:rPr lang="en-US" sz="1200" b="0" kern="1200" baseline="0" dirty="0" smtClean="0">
                <a:solidFill>
                  <a:schemeClr val="tx1"/>
                </a:solidFill>
                <a:latin typeface="+mn-lt"/>
                <a:ea typeface="ＭＳ Ｐゴシック" pitchFamily="-65" charset="-128"/>
                <a:cs typeface="Arial" charset="0"/>
              </a:rPr>
              <a:t>User interface, user experience</a:t>
            </a:r>
            <a:endParaRPr lang="en-US" sz="1200" b="0" kern="1200" dirty="0" smtClean="0">
              <a:solidFill>
                <a:schemeClr val="tx1"/>
              </a:solidFill>
              <a:latin typeface="+mn-lt"/>
              <a:ea typeface="ＭＳ Ｐゴシック" pitchFamily="-65" charset="-128"/>
              <a:cs typeface="Arial" charset="0"/>
            </a:endParaRPr>
          </a:p>
          <a:p>
            <a:endParaRPr lang="en-US" dirty="0" smtClean="0"/>
          </a:p>
          <a:p>
            <a:r>
              <a:rPr lang="en-US" dirty="0" smtClean="0"/>
              <a:t>--------------------------------------------------------------------------------------------------------------</a:t>
            </a:r>
          </a:p>
          <a:p>
            <a:r>
              <a:rPr lang="en-US" dirty="0" smtClean="0"/>
              <a:t>While we still identify roles</a:t>
            </a:r>
            <a:r>
              <a:rPr lang="en-US" baseline="0" dirty="0" smtClean="0"/>
              <a:t> such as QA and BA (that is, quality assurance and business analyst), and recognize that there are specific QA skills and BA skills, on an Agile team we do what we can to spread those skills and responsibilities around.</a:t>
            </a:r>
          </a:p>
          <a:p>
            <a:endParaRPr lang="en-US" baseline="0" dirty="0" smtClean="0"/>
          </a:p>
          <a:p>
            <a:r>
              <a:rPr lang="en-US" baseline="0" dirty="0" smtClean="0"/>
              <a:t>If all the developers know how to do QA, then the distinction between individuals as Developer versus QA start to fade. It means that when something needs doing, the odds are that there is someone who can do it.</a:t>
            </a:r>
          </a:p>
          <a:p>
            <a:endParaRPr lang="en-US" baseline="0" dirty="0" smtClean="0"/>
          </a:p>
          <a:p>
            <a:r>
              <a:rPr lang="en-US" baseline="0" dirty="0" smtClean="0"/>
              <a:t>It’s not unusual for members of an Agile team to shift between doing Development and doing QA, or to see a QA pairing with a Developer, whether they are working on development or testing.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119</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One of the most difficult</a:t>
            </a:r>
            <a:r>
              <a:rPr lang="en-US" baseline="0" dirty="0" smtClean="0"/>
              <a:t> practices to embrace for a large organization.</a:t>
            </a:r>
          </a:p>
          <a:p>
            <a:pPr>
              <a:buFont typeface="Arial" pitchFamily="34" charset="0"/>
              <a:buChar char="•"/>
            </a:pPr>
            <a:r>
              <a:rPr lang="en-US" baseline="0" dirty="0" smtClean="0"/>
              <a:t>Takes commitment and a mind shift.</a:t>
            </a:r>
            <a:endParaRPr lang="en-US" dirty="0" smtClean="0"/>
          </a:p>
          <a:p>
            <a:endParaRPr lang="en-US" dirty="0" smtClean="0"/>
          </a:p>
          <a:p>
            <a:endParaRPr lang="en-US" dirty="0" smtClean="0"/>
          </a:p>
          <a:p>
            <a:r>
              <a:rPr lang="en-US" dirty="0" smtClean="0"/>
              <a:t>None of this is to say that there are no specialists</a:t>
            </a:r>
            <a:r>
              <a:rPr lang="en-US" baseline="0" dirty="0" smtClean="0"/>
              <a:t> on Agile teams. There will always be people who know more about one area than others do.  There will always be circumstances in which it makes sense to separate the ROLES of Developer and QA and BA.</a:t>
            </a:r>
          </a:p>
          <a:p>
            <a:endParaRPr lang="en-US" baseline="0" dirty="0" smtClean="0"/>
          </a:p>
          <a:p>
            <a:r>
              <a:rPr lang="en-US" baseline="0" dirty="0" smtClean="0"/>
              <a:t>However, the more we distribute the skills and expertise, the more choices we have and the more likely we are to keep the project flowing.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specifically</a:t>
            </a:r>
            <a:r>
              <a:rPr lang="en-US" baseline="0" dirty="0" smtClean="0"/>
              <a:t> about QA.</a:t>
            </a:r>
          </a:p>
          <a:p>
            <a:r>
              <a:rPr lang="en-US" baseline="0" dirty="0" smtClean="0"/>
              <a:t>Read the first sentence.</a:t>
            </a:r>
          </a:p>
          <a:p>
            <a:r>
              <a:rPr lang="en-US" baseline="0" dirty="0" smtClean="0"/>
              <a:t>Point out ‘fit for purpose’ and ‘right first time’.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up on our agenda</a:t>
            </a:r>
            <a:r>
              <a:rPr lang="en-US" baseline="0" dirty="0" smtClean="0"/>
              <a:t> is Integration.</a:t>
            </a:r>
          </a:p>
          <a:p>
            <a:endParaRPr lang="en-US" baseline="0" dirty="0" smtClean="0"/>
          </a:p>
          <a:p>
            <a:r>
              <a:rPr lang="en-US" dirty="0" smtClean="0"/>
              <a:t>Our definition:</a:t>
            </a:r>
          </a:p>
          <a:p>
            <a:endParaRPr lang="en-US" dirty="0" smtClean="0"/>
          </a:p>
          <a:p>
            <a:r>
              <a:rPr lang="en-US" dirty="0" smtClean="0"/>
              <a:t>In </a:t>
            </a:r>
            <a:r>
              <a:rPr lang="en-US" dirty="0" smtClean="0">
                <a:hlinkClick r:id="rId3" tooltip="Engineering"/>
              </a:rPr>
              <a:t>engineering</a:t>
            </a:r>
            <a:r>
              <a:rPr lang="en-US" dirty="0" smtClean="0"/>
              <a:t>, </a:t>
            </a:r>
            <a:r>
              <a:rPr lang="en-US" b="1" dirty="0" smtClean="0"/>
              <a:t>system integration</a:t>
            </a:r>
            <a:r>
              <a:rPr lang="en-US" dirty="0" smtClean="0"/>
              <a:t> is the bringing together of the component </a:t>
            </a:r>
            <a:r>
              <a:rPr lang="en-US" dirty="0" smtClean="0">
                <a:hlinkClick r:id="rId4" tooltip="Subsystem"/>
              </a:rPr>
              <a:t>subsystems</a:t>
            </a:r>
            <a:r>
              <a:rPr lang="en-US" dirty="0" smtClean="0"/>
              <a:t> into one system and ensuring that the subsystems function together as a system. In information technology, systems integration is the process of linking together different computing systems and software applications physically or functionally.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121</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Each project or subsystem working in isolation from</a:t>
            </a:r>
            <a:r>
              <a:rPr lang="en-US" baseline="0" dirty="0" smtClean="0"/>
              <a:t> the others.</a:t>
            </a:r>
          </a:p>
          <a:p>
            <a:pPr>
              <a:buFont typeface="Arial" pitchFamily="34" charset="0"/>
              <a:buChar char="•"/>
            </a:pPr>
            <a:r>
              <a:rPr lang="en-US" baseline="0" dirty="0" smtClean="0"/>
              <a:t>Some communication, but not enough.  </a:t>
            </a:r>
          </a:p>
          <a:p>
            <a:pPr>
              <a:buFont typeface="Arial" pitchFamily="34" charset="0"/>
              <a:buChar char="•"/>
            </a:pPr>
            <a:r>
              <a:rPr lang="en-US" baseline="0" dirty="0" smtClean="0"/>
              <a:t>Limited to integration specific discussions.</a:t>
            </a:r>
          </a:p>
          <a:p>
            <a:pPr>
              <a:buFont typeface="Arial" pitchFamily="34" charset="0"/>
              <a:buChar char="•"/>
            </a:pPr>
            <a:r>
              <a:rPr lang="en-US" baseline="0" dirty="0" smtClean="0"/>
              <a:t>Tested loosely until the parts are integrated as a whole.</a:t>
            </a:r>
          </a:p>
          <a:p>
            <a:pPr>
              <a:buFont typeface="Arial" pitchFamily="34" charset="0"/>
              <a:buNone/>
            </a:pPr>
            <a:endParaRPr lang="en-US" dirty="0" smtClean="0"/>
          </a:p>
          <a:p>
            <a:r>
              <a:rPr lang="en-US" dirty="0" smtClean="0"/>
              <a:t>---------------------------------------------------------------------------------------------------</a:t>
            </a:r>
          </a:p>
          <a:p>
            <a:r>
              <a:rPr lang="en-US" dirty="0" smtClean="0"/>
              <a:t>In a Waterfall world, each</a:t>
            </a:r>
            <a:r>
              <a:rPr lang="en-US" baseline="0" dirty="0" smtClean="0"/>
              <a:t> project or subsystem team works mostly in isolation from the others. There will likely be some communication between the teams, but generally speaking each team specializes in the part they’re building, and only talks to the others when they need to discuss an interface.</a:t>
            </a:r>
          </a:p>
          <a:p>
            <a:endParaRPr lang="en-US" baseline="0" dirty="0" smtClean="0"/>
          </a:p>
          <a:p>
            <a:r>
              <a:rPr lang="en-US" baseline="0" dirty="0" smtClean="0"/>
              <a:t>Testing of the interfaces is likely to be done loosely, as it is believed that the most effective testing will be done when the parts are integrated into the whole.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123</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there are problems with this.  They can be as simple as getting the data type wrong for an argument, and as complex as</a:t>
            </a:r>
            <a:r>
              <a:rPr lang="en-US" baseline="0" dirty="0" smtClean="0"/>
              <a:t> transformations that are applied to data within one subsystem that make it incompatible with another.</a:t>
            </a:r>
          </a:p>
          <a:p>
            <a:endParaRPr lang="en-US" baseline="0" dirty="0" smtClean="0"/>
          </a:p>
          <a:p>
            <a:pPr>
              <a:buFont typeface="Arial" pitchFamily="34" charset="0"/>
              <a:buChar char="•"/>
            </a:pPr>
            <a:r>
              <a:rPr lang="en-US" baseline="0" dirty="0" smtClean="0"/>
              <a:t>The biggest problem, of course, is that the teams do ALL the work before ever trying to bring things together.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124</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pPr>
              <a:buFont typeface="Arial" pitchFamily="34" charset="0"/>
              <a:buChar char="•"/>
            </a:pPr>
            <a:r>
              <a:rPr lang="en-US" dirty="0" smtClean="0"/>
              <a:t>Which means that we have the same problem</a:t>
            </a:r>
            <a:r>
              <a:rPr lang="en-US" baseline="0" dirty="0" smtClean="0"/>
              <a:t> we had when we talked about pairing and catching defects early: </a:t>
            </a:r>
            <a:r>
              <a:rPr lang="en-US" b="1" baseline="0" dirty="0" smtClean="0"/>
              <a:t>rework.</a:t>
            </a:r>
          </a:p>
          <a:p>
            <a:endParaRPr lang="en-US" baseline="0" dirty="0" smtClean="0"/>
          </a:p>
          <a:p>
            <a:r>
              <a:rPr lang="en-US" baseline="0" dirty="0" smtClean="0"/>
              <a:t>When you’ve built the whole thing, and then have to go back and figure out where the problems are and who should fix which and how, well, it just gets complicated and costly and time-consuming.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125</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Ultimately,</a:t>
            </a:r>
            <a:r>
              <a:rPr lang="en-US" baseline="0" dirty="0" smtClean="0"/>
              <a:t> the team may meet with success. But along the way, the pain is shared by everyone.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126</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ＭＳ Ｐゴシック" pitchFamily="-65" charset="-128"/>
                <a:cs typeface="Arial" charset="0"/>
              </a:rPr>
              <a:t>An approach</a:t>
            </a:r>
            <a:r>
              <a:rPr lang="en-US" sz="1200" kern="1200" baseline="0" dirty="0" smtClean="0">
                <a:solidFill>
                  <a:schemeClr val="tx1"/>
                </a:solidFill>
                <a:latin typeface="+mn-lt"/>
                <a:ea typeface="ＭＳ Ｐゴシック" pitchFamily="-65" charset="-128"/>
                <a:cs typeface="Arial" charset="0"/>
              </a:rPr>
              <a:t> that has been adopted successfully on Agile teams, and is making its way onto teams of all kinds, is Continuous Integration. This is a term that was originally described in a blog post by [CLICK] Martin Fowler in September of 2000.</a:t>
            </a: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p>
          <a:p>
            <a:endParaRPr lang="en-US" sz="1800" kern="1200" dirty="0" smtClean="0">
              <a:solidFill>
                <a:schemeClr val="tx1"/>
              </a:solidFill>
              <a:latin typeface="+mn-lt"/>
              <a:ea typeface="ＭＳ Ｐゴシック" pitchFamily="-65" charset="-128"/>
              <a:cs typeface="Arial" charset="0"/>
            </a:endParaRPr>
          </a:p>
          <a:p>
            <a:r>
              <a:rPr lang="en-US" sz="1200" i="1" u="none" strike="noStrike" kern="1200" dirty="0" smtClean="0">
                <a:solidFill>
                  <a:schemeClr val="tx1"/>
                </a:solidFill>
                <a:latin typeface="+mn-lt"/>
                <a:ea typeface="ＭＳ Ｐゴシック" pitchFamily="-65" charset="-128"/>
                <a:cs typeface="Arial" charset="0"/>
                <a:hlinkClick r:id="rId3"/>
              </a:rPr>
              <a:t>http://www.martinfowler.com/articles/continuousIntegration.html</a:t>
            </a:r>
            <a:endParaRPr lang="en-US" sz="1800" i="1"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127</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 the slide.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128</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We’ve got</a:t>
            </a:r>
            <a:r>
              <a:rPr lang="en-US" baseline="0" dirty="0" smtClean="0"/>
              <a:t> separate teams working on separate parts</a:t>
            </a:r>
          </a:p>
          <a:p>
            <a:pPr>
              <a:buFont typeface="Arial" pitchFamily="34" charset="0"/>
              <a:buChar char="•"/>
            </a:pPr>
            <a:r>
              <a:rPr lang="en-US" baseline="0" dirty="0" smtClean="0"/>
              <a:t>We may be able to rotate personnel, but maybe not</a:t>
            </a:r>
          </a:p>
          <a:p>
            <a:pPr>
              <a:buFont typeface="Arial" pitchFamily="34" charset="0"/>
              <a:buChar char="•"/>
            </a:pPr>
            <a:endParaRPr lang="en-US" dirty="0" smtClean="0"/>
          </a:p>
          <a:p>
            <a:r>
              <a:rPr lang="en-US" dirty="0" smtClean="0"/>
              <a:t>------------------------------------------------------------------------------------------------------------------</a:t>
            </a:r>
          </a:p>
          <a:p>
            <a:r>
              <a:rPr lang="en-US" dirty="0" smtClean="0"/>
              <a:t>Let’s consider the same scenario</a:t>
            </a:r>
            <a:r>
              <a:rPr lang="en-US" baseline="0" dirty="0" smtClean="0"/>
              <a:t> we discussed a minute ago.</a:t>
            </a:r>
          </a:p>
          <a:p>
            <a:endParaRPr lang="en-US" baseline="0" dirty="0" smtClean="0"/>
          </a:p>
          <a:p>
            <a:r>
              <a:rPr lang="en-US" baseline="0" dirty="0" smtClean="0"/>
              <a:t>We have separate teams, each of which is working on a piece – a class, a subsystem, a system, whatever it is – that is intended to connect and work with the other parts.</a:t>
            </a:r>
          </a:p>
          <a:p>
            <a:endParaRPr lang="en-US" baseline="0" dirty="0" smtClean="0"/>
          </a:p>
          <a:p>
            <a:r>
              <a:rPr lang="en-US" baseline="0" dirty="0" smtClean="0"/>
              <a:t>There’s really no functional alternative to having focused teams.  While it’s possible to rotate personnel between teams, it’s likely that the disruption would be too great to justify the practice.</a:t>
            </a:r>
          </a:p>
          <a:p>
            <a:endParaRPr lang="en-US" baseline="0" dirty="0" smtClean="0"/>
          </a:p>
          <a:p>
            <a:r>
              <a:rPr lang="en-US" baseline="0" dirty="0" smtClean="0"/>
              <a:t>So we’ve got separate teams working on separate parts.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129</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Continuous Integration incorporates short cycles to identify</a:t>
            </a:r>
            <a:r>
              <a:rPr lang="en-US" baseline="0" dirty="0" smtClean="0"/>
              <a:t> issues early</a:t>
            </a:r>
          </a:p>
          <a:p>
            <a:pPr>
              <a:buFont typeface="Arial" pitchFamily="34" charset="0"/>
              <a:buChar char="•"/>
            </a:pPr>
            <a:r>
              <a:rPr lang="en-US" baseline="0" dirty="0" smtClean="0"/>
              <a:t>Failing fast, fail early does not mean we want to fail</a:t>
            </a:r>
          </a:p>
          <a:p>
            <a:pPr>
              <a:buFont typeface="Arial" pitchFamily="34" charset="0"/>
              <a:buChar char="•"/>
            </a:pPr>
            <a:r>
              <a:rPr lang="en-US" baseline="0" dirty="0" smtClean="0"/>
              <a:t>It means find the failures as early as possible to reduce cost</a:t>
            </a:r>
          </a:p>
          <a:p>
            <a:pPr>
              <a:buFont typeface="Arial" pitchFamily="34" charset="0"/>
              <a:buChar char="•"/>
            </a:pPr>
            <a:r>
              <a:rPr lang="en-US" baseline="0" dirty="0" smtClean="0"/>
              <a:t>A joke in </a:t>
            </a:r>
            <a:r>
              <a:rPr lang="en-US" baseline="0" dirty="0" err="1" smtClean="0"/>
              <a:t>chicago</a:t>
            </a:r>
            <a:r>
              <a:rPr lang="en-US" baseline="0" dirty="0" smtClean="0"/>
              <a:t> on election days is “Vote early, vote often”.    Integrate early, Integrate often.</a:t>
            </a:r>
          </a:p>
          <a:p>
            <a:pPr>
              <a:buFont typeface="Arial" pitchFamily="34" charset="0"/>
              <a:buChar char="•"/>
            </a:pPr>
            <a:endParaRPr lang="en-US" dirty="0" smtClean="0"/>
          </a:p>
          <a:p>
            <a:endParaRPr lang="en-US" dirty="0" smtClean="0"/>
          </a:p>
          <a:p>
            <a:endParaRPr lang="en-US" dirty="0" smtClean="0"/>
          </a:p>
          <a:p>
            <a:r>
              <a:rPr lang="en-US" dirty="0" smtClean="0"/>
              <a:t>The big difference with Continuous Integration is that we incorporate</a:t>
            </a:r>
            <a:r>
              <a:rPr lang="en-US" baseline="0" dirty="0" smtClean="0"/>
              <a:t> short cycles so that we can identify issues as early as possible.</a:t>
            </a:r>
          </a:p>
          <a:p>
            <a:endParaRPr lang="en-US" baseline="0" dirty="0" smtClean="0"/>
          </a:p>
          <a:p>
            <a:r>
              <a:rPr lang="en-US" baseline="0" dirty="0" smtClean="0"/>
              <a:t>In the Agile world, we talk about failing fast or failing early. This is sometimes misunderstood to mean that we are hoping to fail or planning to fail. That’s not so. What we are doing is acknowledging that failures will occur, and hoping to find them as soon as possible to minimize their total impact.</a:t>
            </a:r>
          </a:p>
          <a:p>
            <a:endParaRPr lang="en-US" baseline="0" dirty="0" smtClean="0"/>
          </a:p>
          <a:p>
            <a:r>
              <a:rPr lang="en-US" baseline="0" dirty="0" smtClean="0"/>
              <a:t>One of the most important tools in this approach is continuous integration.</a:t>
            </a:r>
          </a:p>
          <a:p>
            <a:endParaRPr lang="en-US" baseline="0" dirty="0" smtClean="0"/>
          </a:p>
          <a:p>
            <a:r>
              <a:rPr lang="en-US" baseline="0" dirty="0" smtClean="0"/>
              <a:t>At regular – and short – intervals, we bring everything together to see if what we’ve done so far all works well together. </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130</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Check and test regularly</a:t>
            </a:r>
          </a:p>
          <a:p>
            <a:pPr>
              <a:buFont typeface="Arial" pitchFamily="34" charset="0"/>
              <a:buChar char="•"/>
            </a:pPr>
            <a:r>
              <a:rPr lang="en-US" dirty="0" smtClean="0"/>
              <a:t>CI processes may run every</a:t>
            </a:r>
            <a:r>
              <a:rPr lang="en-US" baseline="0" dirty="0" smtClean="0"/>
              <a:t> time someone checks in code</a:t>
            </a:r>
          </a:p>
          <a:p>
            <a:pPr>
              <a:buFont typeface="Arial" pitchFamily="34" charset="0"/>
              <a:buChar char="•"/>
            </a:pPr>
            <a:r>
              <a:rPr lang="en-US" baseline="0" dirty="0" smtClean="0"/>
              <a:t>Full suite of tests run against the code </a:t>
            </a:r>
          </a:p>
          <a:p>
            <a:pPr>
              <a:buFont typeface="Arial" pitchFamily="34" charset="0"/>
              <a:buChar char="•"/>
            </a:pPr>
            <a:r>
              <a:rPr lang="en-US" baseline="0" dirty="0" smtClean="0"/>
              <a:t>Remember TDD</a:t>
            </a:r>
          </a:p>
          <a:p>
            <a:pPr>
              <a:buFont typeface="Arial" pitchFamily="34" charset="0"/>
              <a:buChar char="•"/>
            </a:pPr>
            <a:r>
              <a:rPr lang="en-US" baseline="0" dirty="0" smtClean="0"/>
              <a:t>Builds take too long.   There are ways to address this.  </a:t>
            </a:r>
            <a:endParaRPr lang="en-US" dirty="0" smtClean="0"/>
          </a:p>
          <a:p>
            <a:endParaRPr lang="en-US" dirty="0" smtClean="0"/>
          </a:p>
          <a:p>
            <a:endParaRPr lang="en-US" dirty="0" smtClean="0"/>
          </a:p>
          <a:p>
            <a:r>
              <a:rPr lang="en-US" dirty="0" smtClean="0"/>
              <a:t>Rather than waiting until we’re all</a:t>
            </a:r>
            <a:r>
              <a:rPr lang="en-US" baseline="0" dirty="0" smtClean="0"/>
              <a:t> done – or at least, we THINK we’re all done – we do our checking and testing and integrating on a regular basis.</a:t>
            </a:r>
          </a:p>
          <a:p>
            <a:endParaRPr lang="en-US" baseline="0" dirty="0" smtClean="0"/>
          </a:p>
          <a:p>
            <a:r>
              <a:rPr lang="en-US" baseline="0" dirty="0" smtClean="0"/>
              <a:t>In fact, depending on your circumstances, it’s pretty common for development teams to set up the continuous integration process to run every time someone checks in code.  That means that a full suite of tests is run against the code every time someone makes a change.</a:t>
            </a:r>
          </a:p>
          <a:p>
            <a:endParaRPr lang="en-US" baseline="0" dirty="0" smtClean="0"/>
          </a:p>
          <a:p>
            <a:r>
              <a:rPr lang="en-US" baseline="0" dirty="0" smtClean="0"/>
              <a:t>Don’t forget about our earlier discussion of Test-Driven Development. We embrace the practice of writing tests for all of our development, so that test base grows every time code is checked in too.</a:t>
            </a:r>
          </a:p>
          <a:p>
            <a:endParaRPr lang="en-US" baseline="0" dirty="0" smtClean="0"/>
          </a:p>
          <a:p>
            <a:r>
              <a:rPr lang="en-US" baseline="0" dirty="0" smtClean="0"/>
              <a:t>Of course, at some point, it starts to take too long to run ALL the tests every time someone checks in code.  There are solutions to this, which are beyond the scope of this module. Suffice it to say that others have run into this problem, and have taken steps to address them.  In fact, Cruise, the continuous integration server from ThoughtWorks Studios, was specifically designed to address this from day 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Entire team’s responsibility.</a:t>
            </a:r>
          </a:p>
          <a:p>
            <a:pPr>
              <a:buFont typeface="Arial" pitchFamily="34" charset="0"/>
              <a:buChar char="•"/>
            </a:pPr>
            <a:r>
              <a:rPr lang="en-US" dirty="0" smtClean="0">
                <a:latin typeface="Arial" pitchFamily="34" charset="0"/>
              </a:rPr>
              <a:t>Initially</a:t>
            </a:r>
            <a:r>
              <a:rPr lang="en-US" baseline="0" dirty="0" smtClean="0">
                <a:latin typeface="Arial" pitchFamily="34" charset="0"/>
              </a:rPr>
              <a:t> hard for everyone to understand how they are responsible.  </a:t>
            </a:r>
          </a:p>
          <a:p>
            <a:pPr>
              <a:buFont typeface="Arial" pitchFamily="34" charset="0"/>
              <a:buChar char="•"/>
            </a:pPr>
            <a:r>
              <a:rPr lang="en-US" baseline="0" dirty="0" smtClean="0">
                <a:latin typeface="Arial" pitchFamily="34" charset="0"/>
              </a:rPr>
              <a:t>Let’s take a look.</a:t>
            </a:r>
          </a:p>
          <a:p>
            <a:pPr>
              <a:buFont typeface="Arial" pitchFamily="34" charset="0"/>
              <a:buChar char="•"/>
            </a:pPr>
            <a:endParaRPr lang="en-US" baseline="0" dirty="0" smtClean="0">
              <a:latin typeface="Arial" pitchFamily="34" charset="0"/>
            </a:endParaRPr>
          </a:p>
          <a:p>
            <a:r>
              <a:rPr lang="en-US" dirty="0" smtClean="0">
                <a:latin typeface="Arial" pitchFamily="34" charset="0"/>
              </a:rPr>
              <a:t>------------------------------------------------------------------------------------------------------------------</a:t>
            </a:r>
          </a:p>
          <a:p>
            <a:r>
              <a:rPr lang="en-US" dirty="0" smtClean="0">
                <a:latin typeface="Arial" pitchFamily="34" charset="0"/>
              </a:rPr>
              <a:t>Quality is the entire core team’s responsibility not any one individual, or even any one capability.  It is the job of the team leadership to ensure everyone is aware of their responsibility towards quality.  This is possibly one</a:t>
            </a:r>
            <a:r>
              <a:rPr lang="en-US" baseline="0" dirty="0" smtClean="0">
                <a:latin typeface="Arial" pitchFamily="34" charset="0"/>
              </a:rPr>
              <a:t> of the oldest cultural hurdles to clear when attempting to work in an Agile fashion.  The notion of Analysts and Developers being equal partners in owning the quality in an Agile project will be anathema to many people unfamiliar with this way of working.</a:t>
            </a:r>
            <a:endParaRPr lang="en-US" dirty="0" smtClean="0">
              <a:latin typeface="Arial" pitchFamily="34" charset="0"/>
            </a:endParaRPr>
          </a:p>
          <a:p>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7BFD49D2-BDCF-4EF0-9C04-FC607771CBC0}" type="slidenum">
              <a:rPr lang="en-US" smtClean="0"/>
              <a:pPr>
                <a:defRPr/>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Plan,</a:t>
            </a:r>
            <a:r>
              <a:rPr lang="en-US" baseline="0" dirty="0" smtClean="0"/>
              <a:t> Do, Check, Act continuously</a:t>
            </a:r>
          </a:p>
          <a:p>
            <a:pPr>
              <a:buFont typeface="Arial" pitchFamily="34" charset="0"/>
              <a:buNone/>
            </a:pPr>
            <a:endParaRPr lang="en-US" dirty="0" smtClean="0"/>
          </a:p>
          <a:p>
            <a:r>
              <a:rPr lang="en-US" dirty="0" smtClean="0"/>
              <a:t>------------------------------------------------------------------------------------------------</a:t>
            </a:r>
          </a:p>
          <a:p>
            <a:r>
              <a:rPr lang="en-US" dirty="0" smtClean="0"/>
              <a:t>By embracing continuous integration – compiling,</a:t>
            </a:r>
            <a:r>
              <a:rPr lang="en-US" baseline="0" dirty="0" smtClean="0"/>
              <a:t> linking, loading, testing, and deploying – on an ongoing basis, we have a much better chance of failing early and finding and fixing problems </a:t>
            </a:r>
            <a:r>
              <a:rPr lang="en-US" i="1" baseline="0" dirty="0" smtClean="0"/>
              <a:t>when the cost is at its lowest</a:t>
            </a:r>
            <a:r>
              <a:rPr lang="en-US" i="0" baseline="0" dirty="0" smtClean="0"/>
              <a:t>.</a:t>
            </a:r>
          </a:p>
          <a:p>
            <a:endParaRPr lang="en-US" i="0" baseline="0" dirty="0" smtClean="0"/>
          </a:p>
          <a:p>
            <a:r>
              <a:rPr lang="en-US" i="0" baseline="0" dirty="0" smtClean="0"/>
              <a:t>As we follow the PDCA (remember that that stands for Plan, Do, Check, Act) cycle, we are continuously finding and fixing problems, and responding to situations close to when they occur.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132</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cycle of rapid and timely feedback allows us to make changes and corrections early.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133</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because we do this on an ongoing basis…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134</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software</a:t>
            </a:r>
            <a:r>
              <a:rPr lang="en-US" baseline="0" dirty="0" smtClean="0"/>
              <a:t> at the end of each iteration.</a:t>
            </a:r>
          </a:p>
          <a:p>
            <a:pPr>
              <a:buFont typeface="Arial" pitchFamily="34" charset="0"/>
              <a:buChar char="•"/>
            </a:pPr>
            <a:endParaRPr lang="en-US" dirty="0" smtClean="0"/>
          </a:p>
          <a:p>
            <a:endParaRPr lang="en-US" dirty="0" smtClean="0"/>
          </a:p>
          <a:p>
            <a:endParaRPr lang="en-US" dirty="0" smtClean="0"/>
          </a:p>
          <a:p>
            <a:r>
              <a:rPr lang="en-US" dirty="0" smtClean="0"/>
              <a:t>We are checking for and finding problems much earlier, so that we are fulfilling one of the principles of Agile: working software at the end of each iteration.</a:t>
            </a:r>
            <a:r>
              <a:rPr lang="en-US" baseline="0" dirty="0" smtClean="0"/>
              <a:t> Rather than waiting months or years to be able to see </a:t>
            </a:r>
            <a:r>
              <a:rPr lang="en-US" i="1" baseline="0" dirty="0" smtClean="0"/>
              <a:t>and use</a:t>
            </a:r>
            <a:r>
              <a:rPr lang="en-US" i="0" baseline="0" dirty="0" smtClean="0"/>
              <a:t> the software under development, we are using continuous integration to make sure that all of our parts work, and that they work together.</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135</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by using a combination of </a:t>
            </a:r>
            <a:r>
              <a:rPr lang="en-US" b="1" dirty="0" smtClean="0"/>
              <a:t>regression tests </a:t>
            </a:r>
            <a:r>
              <a:rPr lang="en-US" dirty="0" smtClean="0"/>
              <a:t>and </a:t>
            </a:r>
            <a:r>
              <a:rPr lang="en-US" b="1" dirty="0" smtClean="0"/>
              <a:t>deployment testing</a:t>
            </a:r>
            <a:r>
              <a:rPr lang="en-US" dirty="0" smtClean="0"/>
              <a:t>, we get away from the common developer assertion that “it works on MY box!”</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136</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we’re testing on a build server – or maybe on multiple servers – and testing the deployment as we go, we reduce the number of surprises we receive at the end.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137</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We’re almost at the end of this module.  Just a quick review now, and we’re done. [CLICK]</a:t>
            </a:r>
          </a:p>
          <a:p>
            <a:endParaRPr lang="en-US" sz="2400" dirty="0" smtClean="0"/>
          </a:p>
          <a:p>
            <a:r>
              <a:rPr lang="en-US" sz="2400" dirty="0" smtClean="0"/>
              <a:t>At the beginning, we talked about doing unit testing first – that is writing tests before we write the code to be tested. And we talked a little bit about iterations. [CLICK]</a:t>
            </a:r>
          </a:p>
          <a:p>
            <a:endParaRPr lang="en-US" sz="2400" dirty="0" smtClean="0"/>
          </a:p>
          <a:p>
            <a:r>
              <a:rPr lang="en-US" sz="2400" dirty="0" smtClean="0"/>
              <a:t>Then we talked about smells, and how they signal that something is wrong,</a:t>
            </a:r>
            <a:r>
              <a:rPr lang="en-US" sz="2400" baseline="0" dirty="0" smtClean="0"/>
              <a:t> and give us a clue as to where to look. [CLICK]</a:t>
            </a:r>
          </a:p>
          <a:p>
            <a:endParaRPr lang="en-US" sz="2400" baseline="0" dirty="0" smtClean="0"/>
          </a:p>
          <a:p>
            <a:r>
              <a:rPr lang="en-US" sz="2400" baseline="0" dirty="0" smtClean="0"/>
              <a:t>Next we discussed refactoring, and how keeping the code clean and clear and effective and efficient is an everyday part of the developer’s job. [CLICK]</a:t>
            </a:r>
          </a:p>
          <a:p>
            <a:endParaRPr lang="en-US" sz="2400" baseline="0" dirty="0" smtClean="0"/>
          </a:p>
          <a:p>
            <a:r>
              <a:rPr lang="en-US" sz="2400" baseline="0" dirty="0" smtClean="0"/>
              <a:t>That took us to Generalization and Specialization, and our belief that spreading the knowledge and experience and skills around to the members of the team makes for stronger teams and better results. [CLICK]</a:t>
            </a:r>
          </a:p>
          <a:p>
            <a:endParaRPr lang="en-US" sz="2400" baseline="0" dirty="0" smtClean="0"/>
          </a:p>
          <a:p>
            <a:r>
              <a:rPr lang="en-US" sz="2400" baseline="0" dirty="0" smtClean="0"/>
              <a:t>And we just finished up with Continuous Integration.</a:t>
            </a:r>
          </a:p>
          <a:p>
            <a:endParaRPr lang="en-US" sz="2400" baseline="0" dirty="0" smtClean="0"/>
          </a:p>
          <a:p>
            <a:r>
              <a:rPr lang="en-US" sz="2400" baseline="0" dirty="0" smtClean="0"/>
              <a:t>It’s powerful stuff!</a:t>
            </a:r>
            <a:endParaRPr lang="en-US" sz="2400" dirty="0" smtClean="0"/>
          </a:p>
          <a:p>
            <a:endParaRPr lang="en-US" sz="2400"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138</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139</a:t>
            </a:fld>
            <a:endParaRPr lang="en-US"/>
          </a:p>
        </p:txBody>
      </p:sp>
    </p:spTree>
    <p:extLst>
      <p:ext uri="{BB962C8B-B14F-4D97-AF65-F5344CB8AC3E}">
        <p14:creationId xmlns:p14="http://schemas.microsoft.com/office/powerpoint/2010/main" val="378065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Read through how each role contributes</a:t>
            </a:r>
            <a:r>
              <a:rPr lang="en-US" baseline="0" dirty="0" smtClean="0">
                <a:latin typeface="Arial" pitchFamily="34" charset="0"/>
              </a:rPr>
              <a:t> to quality of an application.</a:t>
            </a:r>
          </a:p>
          <a:p>
            <a:pPr>
              <a:buFont typeface="Arial" pitchFamily="34" charset="0"/>
              <a:buNone/>
            </a:pPr>
            <a:endParaRPr lang="en-US" dirty="0" smtClean="0">
              <a:latin typeface="Arial" pitchFamily="34" charset="0"/>
            </a:endParaRPr>
          </a:p>
          <a:p>
            <a:r>
              <a:rPr lang="en-US" dirty="0" smtClean="0">
                <a:latin typeface="Arial" pitchFamily="34" charset="0"/>
              </a:rPr>
              <a:t>---------------------------------------------------------------------------------------------------------------------------</a:t>
            </a:r>
          </a:p>
          <a:p>
            <a:r>
              <a:rPr lang="en-US" dirty="0" smtClean="0">
                <a:latin typeface="Arial" pitchFamily="34" charset="0"/>
              </a:rPr>
              <a:t>Of course, just</a:t>
            </a:r>
            <a:r>
              <a:rPr lang="en-US" baseline="0" dirty="0" smtClean="0">
                <a:latin typeface="Arial" pitchFamily="34" charset="0"/>
              </a:rPr>
              <a:t> stating that each person on an Agile team is responsible for overall quality doesn’t make it so.  To back up the desire for a shared commitment to quality, many of the practices that the different roles play, and perhaps even more importantly, the </a:t>
            </a:r>
            <a:r>
              <a:rPr lang="en-US" i="1" baseline="0" dirty="0" smtClean="0">
                <a:latin typeface="Arial" pitchFamily="34" charset="0"/>
              </a:rPr>
              <a:t>time that they undertake these activities</a:t>
            </a:r>
            <a:r>
              <a:rPr lang="en-US" i="0" baseline="0" dirty="0" smtClean="0">
                <a:latin typeface="Arial" pitchFamily="34" charset="0"/>
              </a:rPr>
              <a:t>, all support the desire for quality to be collectively owned.</a:t>
            </a:r>
          </a:p>
          <a:p>
            <a:endParaRPr lang="en-US" i="0" baseline="0" dirty="0" smtClean="0">
              <a:latin typeface="Arial" pitchFamily="34" charset="0"/>
            </a:endParaRPr>
          </a:p>
          <a:p>
            <a:r>
              <a:rPr lang="en-US" i="0" baseline="0" dirty="0" smtClean="0">
                <a:latin typeface="Arial" pitchFamily="34" charset="0"/>
              </a:rPr>
              <a:t>Note that for many of the roles, there are numerous other examples of a quality focus within an Agile team.</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1491EB47-9AFF-4F3E-B6F5-4B767D1C80DC}"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not define</a:t>
            </a:r>
            <a:r>
              <a:rPr lang="en-US" baseline="0" dirty="0" smtClean="0"/>
              <a:t> the different types of testing, </a:t>
            </a:r>
          </a:p>
          <a:p>
            <a:r>
              <a:rPr lang="en-US" baseline="0" dirty="0" smtClean="0"/>
              <a:t>but we’ll discuss the difference between testing in Agile and testing in the traditional sense.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lnSpc>
                <a:spcPct val="90000"/>
              </a:lnSpc>
              <a:buFont typeface="Arial" pitchFamily="-112" charset="0"/>
              <a:buNone/>
            </a:pPr>
            <a:r>
              <a:rPr lang="en-US" dirty="0" smtClean="0"/>
              <a:t>Also known as white box or glass box testing</a:t>
            </a:r>
          </a:p>
          <a:p>
            <a:pPr marL="425450" lvl="1" indent="-234950">
              <a:lnSpc>
                <a:spcPct val="90000"/>
              </a:lnSpc>
              <a:buFont typeface="Arial"/>
              <a:buChar char="•"/>
            </a:pPr>
            <a:r>
              <a:rPr lang="en-US" dirty="0" smtClean="0"/>
              <a:t>involves testing each module/class as it is developed</a:t>
            </a:r>
          </a:p>
          <a:p>
            <a:pPr marL="425450" lvl="1" indent="-234950">
              <a:lnSpc>
                <a:spcPct val="90000"/>
              </a:lnSpc>
              <a:buFont typeface="Arial"/>
              <a:buNone/>
            </a:pPr>
            <a:endParaRPr lang="en-US" dirty="0" smtClean="0"/>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Agile approach</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r>
              <a:rPr kumimoji="0" lang="en-US" sz="1800" b="0" i="0" u="none" strike="noStrike" cap="none" normalizeH="0" baseline="0" dirty="0" err="1"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Emphasise</a:t>
            </a: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 unit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Automation</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Foundational</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Not a “phase”</a:t>
            </a:r>
            <a:endParaRPr kumimoji="0" lang="en-US" sz="1200" b="0" i="0" u="none" strike="noStrike" cap="none" normalizeH="0" baseline="0" dirty="0" smtClean="0">
              <a:ln>
                <a:noFill/>
              </a:ln>
              <a:solidFill>
                <a:schemeClr val="tx1"/>
              </a:solidFill>
              <a:effectLst/>
              <a:latin typeface="Gill Sans" pitchFamily="-112" charset="0"/>
              <a:ea typeface="+mn-ea"/>
              <a:cs typeface="+mn-cs"/>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Traditional approach</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Little focus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Insufficient effort</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25450" lvl="1" indent="-234950">
              <a:lnSpc>
                <a:spcPct val="80000"/>
              </a:lnSpc>
              <a:spcBef>
                <a:spcPts val="500"/>
              </a:spcBef>
              <a:spcAft>
                <a:spcPts val="0"/>
              </a:spcAft>
            </a:pPr>
            <a:r>
              <a:rPr lang="en-US" dirty="0" smtClean="0"/>
              <a:t>focused on testing the functionality of the application (including negative and boundary conditions). </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Agile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As early as possible</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Every story has acceptance criteria </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Test Analysts map code to acceptance criteria</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Testing starts here</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After developers are done</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Bef>
                <a:spcPct val="0"/>
              </a:spcBef>
              <a:buFont typeface="Arial" pitchFamily="-112" charset="0"/>
              <a:buNone/>
            </a:pPr>
            <a:r>
              <a:rPr lang="en-US" dirty="0" smtClean="0"/>
              <a:t>About integrating the separate parts of the application that will be needed when the application is put into production. </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Agile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Included in continuous build</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Focus on external interfaces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endPar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Happens later</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Less consistent</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Bef>
                <a:spcPct val="0"/>
              </a:spcBef>
              <a:buFont typeface="Arial" pitchFamily="-112" charset="0"/>
              <a:buNone/>
            </a:pPr>
            <a:r>
              <a:rPr lang="en-US" sz="1200" dirty="0" smtClean="0"/>
              <a:t>Complete business process, fit for use, usability</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Agile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Meets business needs</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Raises business confidence</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endPar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Finding bugs</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Verify quality later</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lang="en-US" sz="1800" dirty="0" smtClean="0"/>
              <a:t>Regression = what was working isn’t working any more.</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r>
              <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rPr>
              <a:t>Agile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Continuous integration</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Automated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defRPr/>
            </a:pPr>
            <a:endParaRPr kumimoji="0" lang="en-US" sz="1800" b="1" i="0" u="none" strike="noStrike" cap="none" normalizeH="0" baseline="0" dirty="0" smtClean="0">
              <a:ln>
                <a:noFill/>
              </a:ln>
              <a:solidFill>
                <a:srgbClr val="FFFFFF"/>
              </a:solidFill>
              <a:effectLst>
                <a:outerShdw blurRad="38100" dist="38100" dir="2700000" algn="tl">
                  <a:srgbClr val="000000"/>
                </a:outerShdw>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Approach</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Little automated testing</a:t>
            </a:r>
          </a:p>
          <a:p>
            <a:pPr marL="109538" marR="0" lvl="0" indent="-109538" algn="l" defTabSz="914400" rtl="0" eaLnBrk="1" fontAlgn="base" latinLnBrk="0" hangingPunct="1">
              <a:lnSpc>
                <a:spcPct val="100000"/>
              </a:lnSpc>
              <a:spcBef>
                <a:spcPct val="0"/>
              </a:spcBef>
              <a:spcAft>
                <a:spcPct val="0"/>
              </a:spcAft>
              <a:buClr>
                <a:srgbClr val="000000"/>
              </a:buClr>
              <a:buSzPct val="100000"/>
              <a:buFont typeface="Arial" pitchFamily="-112" charset="0"/>
              <a:buChar char="•"/>
              <a:tabLst>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Expensive</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2</a:t>
            </a:fld>
            <a:endParaRPr lang="en-US"/>
          </a:p>
        </p:txBody>
      </p:sp>
    </p:spTree>
    <p:extLst>
      <p:ext uri="{BB962C8B-B14F-4D97-AF65-F5344CB8AC3E}">
        <p14:creationId xmlns:p14="http://schemas.microsoft.com/office/powerpoint/2010/main" val="81972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Simultaneous learning, test design, test execution.</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 pre-defined test cases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Agile –starting early in the process</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Exploratory Testing - </a:t>
            </a:r>
            <a:r>
              <a:rPr sz="1800" dirty="0" smtClean="0"/>
              <a:t>is an approach to </a:t>
            </a:r>
            <a:r>
              <a:rPr sz="1800" dirty="0" smtClean="0">
                <a:hlinkClick r:id="rId3" tooltip="Software &#10;testing"/>
              </a:rPr>
              <a:t>software testing</a:t>
            </a:r>
            <a:r>
              <a:rPr sz="1800" dirty="0" smtClean="0"/>
              <a:t> that is concisely described as simultaneous learning, </a:t>
            </a:r>
            <a:r>
              <a:rPr sz="1800" dirty="0" smtClean="0">
                <a:hlinkClick r:id="rId4" tooltip="Test design"/>
              </a:rPr>
              <a:t>test design</a:t>
            </a:r>
            <a:r>
              <a:rPr sz="1800" dirty="0" smtClean="0"/>
              <a:t> and test execution.</a:t>
            </a:r>
            <a:endParaRPr lang="en-US" sz="1800" dirty="0" smtClean="0"/>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sz="1800" dirty="0" smtClean="0"/>
              <a:t>While the software is being tested, the tester learns things that together with experience and </a:t>
            </a:r>
            <a:r>
              <a:rPr sz="1800" dirty="0" smtClean="0">
                <a:hlinkClick r:id="rId5" tooltip="Creativity"/>
              </a:rPr>
              <a:t>creativity</a:t>
            </a:r>
            <a:r>
              <a:rPr sz="1800" dirty="0" smtClean="0"/>
              <a:t> generates new good tests to run.</a:t>
            </a:r>
            <a:endParaRPr lang="en-US" sz="1800" dirty="0" smtClean="0"/>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Most valuable defects are found during exploratory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Traditional – </a:t>
            </a: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Since testing is always done at the end of the development cycle, mostly testers will have time to execute pre-defined test cases and get very little time to do exploratory testing.</a:t>
            </a: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r>
              <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Agile – </a:t>
            </a:r>
            <a:r>
              <a:rPr kumimoji="0" lang="en-US" sz="1800" b="0"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rPr>
              <a:t>Since testing happens in parallel to development, testers have enough time to do exploratory testing. </a:t>
            </a: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a:p>
            <a:pPr marL="173038" marR="0" lvl="0" indent="-147638" algn="l" defTabSz="914400" rtl="0" eaLnBrk="1" fontAlgn="base" latinLnBrk="0" hangingPunct="1">
              <a:lnSpc>
                <a:spcPct val="100000"/>
              </a:lnSpc>
              <a:spcBef>
                <a:spcPct val="0"/>
              </a:spcBef>
              <a:spcAft>
                <a:spcPct val="0"/>
              </a:spcAft>
              <a:buClr>
                <a:srgbClr val="000000"/>
              </a:buClr>
              <a:buSzPct val="100000"/>
              <a:buFont typeface="Arial" pitchFamily="-112" charset="0"/>
              <a:buNone/>
              <a:tabLst>
                <a:tab pos="914400" algn="l"/>
                <a:tab pos="914400" algn="l"/>
                <a:tab pos="914400" algn="l"/>
                <a:tab pos="914400" algn="l"/>
              </a:tabLst>
            </a:pPr>
            <a:endParaRPr kumimoji="0" lang="en-US" sz="1800" b="1" i="0" u="none" strike="noStrike" cap="none" normalizeH="0" baseline="0" dirty="0" smtClean="0">
              <a:ln>
                <a:noFill/>
              </a:ln>
              <a:solidFill>
                <a:schemeClr val="tx1"/>
              </a:solidFill>
              <a:effectLst/>
              <a:latin typeface="Arial" pitchFamily="-112" charset="0"/>
              <a:ea typeface="ヒラギノ角ゴ ProN W3" pitchFamily="-112" charset="-128"/>
              <a:cs typeface="ヒラギノ角ゴ ProN W3" pitchFamily="-112" charset="-128"/>
              <a:sym typeface="Arial" pitchFamily="-11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We’ll begin by looking at a</a:t>
            </a:r>
            <a:r>
              <a:rPr lang="en-US" baseline="0" dirty="0" smtClean="0"/>
              <a:t> little project in the Waterfall way</a:t>
            </a:r>
            <a:r>
              <a:rPr lang="en-US" dirty="0" smtClean="0"/>
              <a:t>,</a:t>
            </a:r>
            <a:r>
              <a:rPr lang="en-US" baseline="0" dirty="0" smtClean="0"/>
              <a:t> and see the results of doing it the “traditional” way.</a:t>
            </a:r>
          </a:p>
          <a:p>
            <a:endParaRPr lang="en-US" baseline="0" dirty="0" smtClean="0"/>
          </a:p>
          <a:p>
            <a:r>
              <a:rPr lang="en-US" baseline="0" dirty="0" smtClean="0"/>
              <a:t>And for those of you who have been through the first two modules, this one is a little bit different…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dirty="0" smtClean="0">
                <a:solidFill>
                  <a:schemeClr val="accent1">
                    <a:lumMod val="50000"/>
                  </a:schemeClr>
                </a:solidFill>
              </a:rPr>
              <a:t>Read the definition.</a:t>
            </a:r>
          </a:p>
          <a:p>
            <a:endParaRPr lang="en-US" dirty="0" smtClean="0"/>
          </a:p>
          <a:p>
            <a:pPr>
              <a:buFont typeface="Arial"/>
              <a:buChar char="•"/>
            </a:pPr>
            <a:r>
              <a:rPr lang="en-US" dirty="0" smtClean="0"/>
              <a:t>Is usually done by developers</a:t>
            </a:r>
          </a:p>
          <a:p>
            <a:pPr>
              <a:buFont typeface="Arial"/>
              <a:buChar char="•"/>
            </a:pPr>
            <a:r>
              <a:rPr lang="en-US" dirty="0" smtClean="0"/>
              <a:t>Improves quality</a:t>
            </a:r>
          </a:p>
          <a:p>
            <a:pPr>
              <a:buFont typeface="Arial"/>
              <a:buChar char="•"/>
            </a:pPr>
            <a:r>
              <a:rPr lang="en-US" dirty="0" smtClean="0"/>
              <a:t>Facilitates changes</a:t>
            </a:r>
          </a:p>
          <a:p>
            <a:pPr>
              <a:buFont typeface="Arial"/>
              <a:buChar char="•"/>
            </a:pPr>
            <a:r>
              <a:rPr lang="en-US" dirty="0" smtClean="0"/>
              <a:t>Simplifies integration</a:t>
            </a:r>
          </a:p>
          <a:p>
            <a:pPr>
              <a:buFont typeface="Arial"/>
              <a:buChar char="•"/>
            </a:pPr>
            <a:r>
              <a:rPr lang="en-US" dirty="0" smtClean="0"/>
              <a:t>Enables automation</a:t>
            </a:r>
          </a:p>
          <a:p>
            <a:pPr>
              <a:buFont typeface="Arial"/>
              <a:buChar char="•"/>
            </a:pPr>
            <a:r>
              <a:rPr lang="en-US" dirty="0" smtClean="0"/>
              <a:t>Provides effective system documentation. </a:t>
            </a:r>
          </a:p>
          <a:p>
            <a:pPr>
              <a:buFont typeface="Arial"/>
              <a:buChar char="•"/>
            </a:pPr>
            <a:r>
              <a:rPr lang="en-US" dirty="0" smtClean="0"/>
              <a:t>Makes your life simpler</a:t>
            </a:r>
          </a:p>
          <a:p>
            <a:pPr>
              <a:buFont typeface="Arial"/>
              <a:buChar char="•"/>
            </a:pPr>
            <a:r>
              <a:rPr lang="en-US" dirty="0" smtClean="0"/>
              <a:t>Assures</a:t>
            </a:r>
            <a:r>
              <a:rPr lang="en-US" baseline="0" dirty="0" smtClean="0"/>
              <a:t> that you have build the thing right (not necessarily the right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ＭＳ Ｐゴシック" pitchFamily="-65" charset="-128"/>
                <a:cs typeface="Arial" charset="0"/>
              </a:rPr>
              <a:t>Let’s start with a definition</a:t>
            </a:r>
            <a:r>
              <a:rPr lang="en-US" sz="1200" b="0" kern="1200" baseline="0" dirty="0" smtClean="0">
                <a:solidFill>
                  <a:schemeClr val="tx1"/>
                </a:solidFill>
                <a:latin typeface="+mn-lt"/>
                <a:ea typeface="ＭＳ Ｐゴシック" pitchFamily="-65" charset="-128"/>
                <a:cs typeface="Arial" charset="0"/>
              </a:rPr>
              <a:t> of Test-Driven Development:</a:t>
            </a:r>
          </a:p>
          <a:p>
            <a:endParaRPr lang="en-US" sz="1200" b="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endParaRPr lang="en-US" sz="1800" kern="1200" dirty="0" smtClean="0">
              <a:solidFill>
                <a:schemeClr val="tx1"/>
              </a:solidFill>
              <a:latin typeface="+mn-lt"/>
              <a:ea typeface="ＭＳ Ｐゴシック" pitchFamily="-65" charset="-128"/>
              <a:cs typeface="Arial" charset="0"/>
            </a:endParaRPr>
          </a:p>
          <a:p>
            <a:endParaRPr lang="en-US" sz="1200" u="sng" kern="1200" dirty="0" smtClean="0">
              <a:solidFill>
                <a:schemeClr val="tx1"/>
              </a:solidFill>
              <a:latin typeface="+mn-lt"/>
              <a:ea typeface="ＭＳ Ｐゴシック" pitchFamily="-65" charset="-128"/>
              <a:cs typeface="Arial" charset="0"/>
              <a:hlinkClick r:id="rId3"/>
            </a:endParaRPr>
          </a:p>
          <a:p>
            <a:r>
              <a:rPr lang="en-US" sz="1200" i="1" u="sng" kern="1200" dirty="0" smtClean="0">
                <a:solidFill>
                  <a:schemeClr val="tx1"/>
                </a:solidFill>
                <a:latin typeface="+mn-lt"/>
                <a:ea typeface="ＭＳ Ｐゴシック" pitchFamily="-65" charset="-128"/>
                <a:cs typeface="Arial" charset="0"/>
                <a:hlinkClick r:id="rId3"/>
              </a:rPr>
              <a:t>http://en.wikipedia.org/wiki/Test-driven_development</a:t>
            </a:r>
            <a:endParaRPr lang="en-US" sz="1800" i="1"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In simple terms, first figure out what you’re</a:t>
            </a:r>
            <a:r>
              <a:rPr lang="en-US" sz="1200" kern="1200" baseline="0" dirty="0" smtClean="0">
                <a:solidFill>
                  <a:schemeClr val="tx1"/>
                </a:solidFill>
                <a:latin typeface="+mn-lt"/>
                <a:ea typeface="ＭＳ Ｐゴシック" pitchFamily="-65" charset="-128"/>
                <a:cs typeface="Arial" charset="0"/>
              </a:rPr>
              <a:t> going to work on right now, then figure out</a:t>
            </a:r>
            <a:r>
              <a:rPr lang="en-US" sz="1200" kern="1200" dirty="0" smtClean="0">
                <a:solidFill>
                  <a:schemeClr val="tx1"/>
                </a:solidFill>
                <a:latin typeface="+mn-lt"/>
                <a:ea typeface="ＭＳ Ｐゴシック" pitchFamily="-65" charset="-128"/>
                <a:cs typeface="Arial" charset="0"/>
              </a:rPr>
              <a:t> how to determine if you’ve succeeded, </a:t>
            </a:r>
            <a:r>
              <a:rPr lang="en-US" sz="1200" i="1" kern="1200" dirty="0" smtClean="0">
                <a:solidFill>
                  <a:schemeClr val="tx1"/>
                </a:solidFill>
                <a:latin typeface="+mn-lt"/>
                <a:ea typeface="ＭＳ Ｐゴシック" pitchFamily="-65" charset="-128"/>
                <a:cs typeface="Arial" charset="0"/>
              </a:rPr>
              <a:t>then </a:t>
            </a:r>
            <a:r>
              <a:rPr lang="en-US" sz="1200" kern="1200" dirty="0" smtClean="0">
                <a:solidFill>
                  <a:schemeClr val="tx1"/>
                </a:solidFill>
                <a:latin typeface="+mn-lt"/>
                <a:ea typeface="ＭＳ Ｐゴシック" pitchFamily="-65" charset="-128"/>
                <a:cs typeface="Arial" charset="0"/>
              </a:rPr>
              <a:t>build it</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[CLICK]</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So</a:t>
            </a:r>
            <a:r>
              <a:rPr lang="en-US" sz="1200" kern="1200" baseline="0" dirty="0" smtClean="0">
                <a:solidFill>
                  <a:schemeClr val="tx1"/>
                </a:solidFill>
                <a:latin typeface="+mn-lt"/>
                <a:ea typeface="ＭＳ Ｐゴシック" pitchFamily="-65" charset="-128"/>
                <a:cs typeface="Arial" charset="0"/>
              </a:rPr>
              <a:t> here we have our hero.  He has an idea.  Shoes.  After all, if you’ve been walking around barefoot all your life, stepping on stones and twigs, stubbing your toes, and otherwise suffering, shoes are a pretty darned good idea.</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consider how we’d proceed in an Agile world, considering Test</a:t>
            </a:r>
            <a:r>
              <a:rPr lang="en-US" baseline="0" dirty="0" smtClean="0"/>
              <a:t>-Driven Development. The key aspect of Test-Driven Development is that the test is created BEFORE the development work is done, hence the name “test first” or “test-driven development”.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Read the slide.</a:t>
            </a:r>
          </a:p>
          <a:p>
            <a:endParaRPr lang="en-US" dirty="0" smtClean="0"/>
          </a:p>
          <a:p>
            <a:pPr>
              <a:buFont typeface="Arial" pitchFamily="34" charset="0"/>
              <a:buChar char="•"/>
            </a:pPr>
            <a:r>
              <a:rPr lang="en-US" dirty="0" smtClean="0"/>
              <a:t>Small successful, tested steps.</a:t>
            </a:r>
          </a:p>
          <a:p>
            <a:pPr>
              <a:buFont typeface="Arial" pitchFamily="34" charset="0"/>
              <a:buChar char="•"/>
            </a:pPr>
            <a:r>
              <a:rPr lang="en-US" dirty="0" smtClean="0"/>
              <a:t>Do the simplest thing that could possibly work.</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Hero is walking and</a:t>
            </a:r>
            <a:r>
              <a:rPr lang="en-US" baseline="0" dirty="0" smtClean="0"/>
              <a:t> stubs his toe.</a:t>
            </a:r>
          </a:p>
          <a:p>
            <a:pPr>
              <a:buFont typeface="Arial" pitchFamily="34" charset="0"/>
              <a:buChar char="•"/>
            </a:pPr>
            <a:r>
              <a:rPr lang="en-US" baseline="0" dirty="0" smtClean="0"/>
              <a:t>Has an idea of somehow protecting his feet.</a:t>
            </a:r>
          </a:p>
          <a:p>
            <a:pPr>
              <a:buFont typeface="Arial" pitchFamily="34" charset="0"/>
              <a:buChar char="•"/>
            </a:pPr>
            <a:r>
              <a:rPr lang="en-US" baseline="0" dirty="0" smtClean="0"/>
              <a:t>Comes up with a story - “As a walker, I want my feet protected from loose stones, so that I will have fewer bruises on my feet.”</a:t>
            </a:r>
            <a:endParaRPr lang="en-US" dirty="0" smtClean="0"/>
          </a:p>
          <a:p>
            <a:endParaRPr lang="en-US" dirty="0" smtClean="0"/>
          </a:p>
          <a:p>
            <a:r>
              <a:rPr lang="en-US" dirty="0" smtClean="0"/>
              <a:t>---------------------------------------------------------------------------------------------------------------------</a:t>
            </a:r>
          </a:p>
          <a:p>
            <a:r>
              <a:rPr lang="en-US" dirty="0" smtClean="0"/>
              <a:t>One day, our hero is walking along and stubs his toe on a rock. He identifies a need – he needs to stop stubbing his toes!</a:t>
            </a:r>
          </a:p>
          <a:p>
            <a:endParaRPr lang="en-US" dirty="0" smtClean="0"/>
          </a:p>
          <a:p>
            <a:r>
              <a:rPr lang="en-US" dirty="0" smtClean="0"/>
              <a:t>The need leads</a:t>
            </a:r>
            <a:r>
              <a:rPr lang="en-US" baseline="0" dirty="0" smtClean="0"/>
              <a:t> to an idea – the idea of covering his feet somehow, so he won’t stub his toes any more.</a:t>
            </a:r>
          </a:p>
          <a:p>
            <a:endParaRPr lang="en-US" baseline="0" dirty="0" smtClean="0"/>
          </a:p>
          <a:p>
            <a:r>
              <a:rPr lang="en-US" baseline="0" dirty="0" smtClean="0"/>
              <a:t>In our last module, we talked about user stories a bit. In this case, the story might be something like “As a walker, I want my feet protected from loose stones, so that I will have fewer bruises on my feet.”</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1</a:t>
            </a:r>
            <a:r>
              <a:rPr lang="en-US" baseline="30000" dirty="0" smtClean="0"/>
              <a:t>st</a:t>
            </a:r>
            <a:r>
              <a:rPr lang="en-US" dirty="0" smtClean="0"/>
              <a:t> the hero writes a test.</a:t>
            </a:r>
            <a:r>
              <a:rPr lang="en-US" baseline="0" dirty="0" smtClean="0"/>
              <a:t> When I walk on stones, my feet don’t hurt.”</a:t>
            </a:r>
          </a:p>
          <a:p>
            <a:pPr>
              <a:buFont typeface="Arial" pitchFamily="34" charset="0"/>
              <a:buChar char="•"/>
            </a:pPr>
            <a:r>
              <a:rPr lang="en-US" baseline="0" dirty="0" smtClean="0"/>
              <a:t>He executes the test.</a:t>
            </a:r>
          </a:p>
          <a:p>
            <a:pPr>
              <a:buFont typeface="Arial" pitchFamily="34" charset="0"/>
              <a:buChar char="•"/>
            </a:pPr>
            <a:r>
              <a:rPr lang="en-US" baseline="0" dirty="0" smtClean="0"/>
              <a:t>The test fails.</a:t>
            </a:r>
          </a:p>
          <a:p>
            <a:pPr>
              <a:buFont typeface="Arial" pitchFamily="34" charset="0"/>
              <a:buNone/>
            </a:pPr>
            <a:endParaRPr lang="en-US" dirty="0" smtClean="0"/>
          </a:p>
          <a:p>
            <a:r>
              <a:rPr lang="en-US" dirty="0" smtClean="0"/>
              <a:t>-----------------------------------------------------------------------------------------------</a:t>
            </a:r>
          </a:p>
          <a:p>
            <a:r>
              <a:rPr lang="en-US" dirty="0" smtClean="0"/>
              <a:t>Unlike in our waterfall version, the first thing</a:t>
            </a:r>
            <a:r>
              <a:rPr lang="en-US" baseline="0" dirty="0" smtClean="0"/>
              <a:t> our hero does is to write the test.</a:t>
            </a:r>
          </a:p>
          <a:p>
            <a:endParaRPr lang="en-US" baseline="0" dirty="0" smtClean="0"/>
          </a:p>
          <a:p>
            <a:r>
              <a:rPr lang="en-US" baseline="0" dirty="0" smtClean="0"/>
              <a:t>His test says “When I walk on stones, my feet don’t hurt.”</a:t>
            </a:r>
          </a:p>
          <a:p>
            <a:endParaRPr lang="en-US" baseline="0" dirty="0" smtClean="0"/>
          </a:p>
          <a:p>
            <a:r>
              <a:rPr lang="en-US" baseline="0" dirty="0" smtClean="0"/>
              <a:t>Then he executes the test.</a:t>
            </a:r>
          </a:p>
          <a:p>
            <a:endParaRPr lang="en-US" baseline="0" dirty="0" smtClean="0"/>
          </a:p>
          <a:p>
            <a:r>
              <a:rPr lang="en-US" baseline="0" dirty="0" smtClean="0"/>
              <a:t>The results?  OW! </a:t>
            </a:r>
            <a:r>
              <a:rPr lang="en-US" baseline="0" dirty="0" err="1" smtClean="0">
                <a:sym typeface="Wingdings"/>
              </a:rPr>
              <a:t></a:t>
            </a:r>
            <a:endParaRPr lang="en-US" baseline="0" dirty="0" smtClean="0">
              <a:sym typeface="Wingdings"/>
            </a:endParaRPr>
          </a:p>
          <a:p>
            <a:endParaRPr lang="en-US" baseline="0" dirty="0" smtClean="0">
              <a:sym typeface="Wingdings"/>
            </a:endParaRPr>
          </a:p>
          <a:p>
            <a:r>
              <a:rPr lang="en-US" baseline="0" dirty="0" smtClean="0">
                <a:sym typeface="Wingdings"/>
              </a:rPr>
              <a:t>So here we have a very specific test that addresses a very specific need, and determines what will be developed.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Hero</a:t>
            </a:r>
            <a:r>
              <a:rPr lang="en-US" baseline="0" dirty="0" smtClean="0"/>
              <a:t> develops to get the test to pass.</a:t>
            </a:r>
          </a:p>
          <a:p>
            <a:pPr>
              <a:buFont typeface="Arial" pitchFamily="34" charset="0"/>
              <a:buChar char="•"/>
            </a:pPr>
            <a:r>
              <a:rPr lang="en-US" baseline="0" dirty="0" smtClean="0"/>
              <a:t>Most simple design to get the test to pass.  Walk on stones without hurting his feet.</a:t>
            </a:r>
          </a:p>
          <a:p>
            <a:pPr>
              <a:buFont typeface="Arial" pitchFamily="34" charset="0"/>
              <a:buChar char="•"/>
            </a:pPr>
            <a:r>
              <a:rPr lang="en-US" baseline="0" dirty="0" smtClean="0"/>
              <a:t>Doesn’t address HOW.  Just the result.</a:t>
            </a:r>
          </a:p>
          <a:p>
            <a:pPr>
              <a:buFont typeface="Arial" pitchFamily="34" charset="0"/>
              <a:buChar char="•"/>
            </a:pPr>
            <a:r>
              <a:rPr lang="en-US" baseline="0" dirty="0" smtClean="0"/>
              <a:t>Develops to the result.</a:t>
            </a:r>
          </a:p>
          <a:p>
            <a:pPr>
              <a:buFont typeface="Arial" pitchFamily="34" charset="0"/>
              <a:buChar char="•"/>
            </a:pPr>
            <a:endParaRPr lang="en-US" dirty="0" smtClean="0"/>
          </a:p>
          <a:p>
            <a:r>
              <a:rPr lang="en-US" dirty="0" smtClean="0"/>
              <a:t>-----------------------------------------------------------------------------------------</a:t>
            </a:r>
          </a:p>
          <a:p>
            <a:r>
              <a:rPr lang="en-US" dirty="0" smtClean="0"/>
              <a:t>During development, our hero has only one goal in</a:t>
            </a:r>
            <a:r>
              <a:rPr lang="en-US" baseline="0" dirty="0" smtClean="0"/>
              <a:t> mind – to get the test to pass.</a:t>
            </a:r>
          </a:p>
          <a:p>
            <a:endParaRPr lang="en-US" baseline="0" dirty="0" smtClean="0"/>
          </a:p>
          <a:p>
            <a:r>
              <a:rPr lang="en-US" baseline="0" dirty="0" smtClean="0"/>
              <a:t>That’s it. He wants to make that one, simpler, clear test pass.</a:t>
            </a:r>
          </a:p>
          <a:p>
            <a:endParaRPr lang="en-US" baseline="0" dirty="0" smtClean="0"/>
          </a:p>
          <a:p>
            <a:r>
              <a:rPr lang="en-US" baseline="0" dirty="0" smtClean="0"/>
              <a:t>So all he needs is something that will allow him to walk on stones without getting his feet hurt.</a:t>
            </a:r>
          </a:p>
          <a:p>
            <a:endParaRPr lang="en-US" baseline="0" dirty="0" smtClean="0"/>
          </a:p>
          <a:p>
            <a:r>
              <a:rPr lang="en-US" baseline="0" dirty="0" smtClean="0"/>
              <a:t>Notice that the test does not say HOW to pass. It just says what the results must be.</a:t>
            </a:r>
          </a:p>
          <a:p>
            <a:endParaRPr lang="en-US" baseline="0" dirty="0" smtClean="0"/>
          </a:p>
          <a:p>
            <a:r>
              <a:rPr lang="en-US" baseline="0" dirty="0" smtClean="0"/>
              <a:t>Off he goes, doing development with the intent of getting the test to pass.</a:t>
            </a:r>
          </a:p>
        </p:txBody>
      </p:sp>
      <p:sp>
        <p:nvSpPr>
          <p:cNvPr id="4" name="Slide Number Placeholder 3"/>
          <p:cNvSpPr>
            <a:spLocks noGrp="1"/>
          </p:cNvSpPr>
          <p:nvPr>
            <p:ph type="sldNum" sz="quarter" idx="10"/>
          </p:nvPr>
        </p:nvSpPr>
        <p:spPr/>
        <p:txBody>
          <a:bodyPr/>
          <a:lstStyle/>
          <a:p>
            <a:fld id="{C91E950B-F458-354F-BE3A-215FB82C404C}"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Now the test passes.</a:t>
            </a:r>
          </a:p>
          <a:p>
            <a:pPr>
              <a:buFont typeface="Arial" pitchFamily="34" charset="0"/>
              <a:buChar char="•"/>
            </a:pPr>
            <a:r>
              <a:rPr lang="en-US" dirty="0" smtClean="0"/>
              <a:t>And the test is part of the build process</a:t>
            </a:r>
            <a:r>
              <a:rPr lang="en-US" baseline="0" dirty="0" smtClean="0"/>
              <a:t>.  Constantly rerunning the test every time a build is run.</a:t>
            </a:r>
          </a:p>
          <a:p>
            <a:pPr>
              <a:buFont typeface="Arial" pitchFamily="34" charset="0"/>
              <a:buNone/>
            </a:pPr>
            <a:endParaRPr lang="en-US" dirty="0" smtClean="0"/>
          </a:p>
          <a:p>
            <a:r>
              <a:rPr lang="en-US" dirty="0" smtClean="0"/>
              <a:t>----------------------------------------------------------------</a:t>
            </a:r>
          </a:p>
          <a:p>
            <a:r>
              <a:rPr lang="en-US" dirty="0" smtClean="0"/>
              <a:t>And pass it does! Yes, it’s that simple.</a:t>
            </a:r>
            <a:r>
              <a:rPr lang="en-US" baseline="0" dirty="0" smtClean="0"/>
              <a:t>  At least so far.</a:t>
            </a:r>
          </a:p>
          <a:p>
            <a:endParaRPr lang="en-US" baseline="0" dirty="0" smtClean="0"/>
          </a:p>
          <a:p>
            <a:r>
              <a:rPr lang="en-US" baseline="0" dirty="0" smtClean="0"/>
              <a:t>Determine what it is you are going to create by writing a test, then develop something that passes the test.  It shouldn’t do anything more than it needs to to pass that test, however.</a:t>
            </a:r>
          </a:p>
          <a:p>
            <a:endParaRPr lang="en-US" baseline="0" dirty="0" smtClean="0"/>
          </a:p>
          <a:p>
            <a:r>
              <a:rPr lang="en-US" baseline="0" dirty="0" smtClean="0"/>
              <a:t>And that’s what our hero has here.</a:t>
            </a:r>
          </a:p>
          <a:p>
            <a:endParaRPr lang="en-US" baseline="0" dirty="0" smtClean="0"/>
          </a:p>
          <a:p>
            <a:r>
              <a:rPr lang="en-US" baseline="0" dirty="0" smtClean="0"/>
              <a:t>Of course, while the test has passed, he looks at what he’s done and realizes that it’s not ideal.  It’s not even particularly good. It works, but what if…</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move on</a:t>
            </a:r>
            <a:r>
              <a:rPr lang="en-US" baseline="0" dirty="0" smtClean="0"/>
              <a:t> to something kind of stinky – smells! There are process smells and code smells and situation smells and all sorts of smells.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We’re not going</a:t>
            </a:r>
            <a:r>
              <a:rPr lang="en-US" baseline="0" dirty="0" smtClean="0"/>
              <a:t> to go into detail about Refactoring quite yet, but it’s worth mentioning here because it’s part of test-driven development.</a:t>
            </a:r>
          </a:p>
          <a:p>
            <a:endParaRPr lang="en-US" baseline="0" dirty="0" smtClean="0"/>
          </a:p>
          <a:p>
            <a:r>
              <a:rPr lang="en-US" baseline="0" dirty="0" smtClean="0"/>
              <a:t>In this simple example, of course, our hero has only done one thing and passed one test. But after he’s done a few things, he may find that he’s created some </a:t>
            </a:r>
            <a:r>
              <a:rPr lang="en-US" baseline="0" dirty="0" err="1" smtClean="0"/>
              <a:t>cruft</a:t>
            </a:r>
            <a:r>
              <a:rPr lang="en-US" baseline="0" dirty="0" smtClean="0"/>
              <a:t> – some stuff that’s not elegant or simple or clear or maintainable. So he’ll sit down and do some modification in order to make it more elegant, simpler, clearer, or more maintainable.</a:t>
            </a:r>
          </a:p>
          <a:p>
            <a:endParaRPr lang="en-US" baseline="0" dirty="0" smtClean="0"/>
          </a:p>
          <a:p>
            <a:r>
              <a:rPr lang="en-US" baseline="0" dirty="0" smtClean="0"/>
              <a:t>If you recall, we talked in an earlier module about W. Edwards Deming and his PDCA, or Plan-Do-Check-Act, cycle. You’ll run into that, or something very like it, over and over again as you learn about Agile.</a:t>
            </a:r>
          </a:p>
          <a:p>
            <a:endParaRPr lang="en-US" baseline="0" dirty="0" smtClean="0"/>
          </a:p>
          <a:p>
            <a:r>
              <a:rPr lang="en-US" baseline="0" dirty="0" smtClean="0"/>
              <a:t>In this case, the Plan is writing the first test, the Do is writing the code to pass the test, the Check is reviewing what you’ve got for elegant / simple / clear / maintainable, and the Act is the Refactoring, where necessary.</a:t>
            </a:r>
          </a:p>
          <a:p>
            <a:endParaRPr lang="en-US" baseline="0" dirty="0" smtClean="0"/>
          </a:p>
          <a:p>
            <a:r>
              <a:rPr lang="en-US" baseline="0" dirty="0" smtClean="0"/>
              <a:t>And then?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 new requirement is received.</a:t>
            </a:r>
          </a:p>
          <a:p>
            <a:pPr>
              <a:buFont typeface="Arial" pitchFamily="34" charset="0"/>
              <a:buChar char="•"/>
            </a:pPr>
            <a:r>
              <a:rPr lang="en-US" dirty="0" smtClean="0"/>
              <a:t>Protect</a:t>
            </a:r>
            <a:r>
              <a:rPr lang="en-US" baseline="0" dirty="0" smtClean="0"/>
              <a:t> my feet from falling objects.</a:t>
            </a:r>
          </a:p>
          <a:p>
            <a:pPr>
              <a:buFont typeface="Arial" pitchFamily="34" charset="0"/>
              <a:buChar char="•"/>
            </a:pPr>
            <a:r>
              <a:rPr lang="en-US" baseline="0" dirty="0" smtClean="0"/>
              <a:t>New code is added to accommodate this requirement.</a:t>
            </a:r>
          </a:p>
          <a:p>
            <a:pPr>
              <a:buFont typeface="Arial" pitchFamily="34" charset="0"/>
              <a:buChar char="•"/>
            </a:pPr>
            <a:r>
              <a:rPr lang="en-US" baseline="0" dirty="0" smtClean="0"/>
              <a:t>Again, write the test first.</a:t>
            </a:r>
          </a:p>
          <a:p>
            <a:pPr lvl="1">
              <a:buFont typeface="Arial" pitchFamily="34" charset="0"/>
              <a:buChar char="•"/>
            </a:pPr>
            <a:r>
              <a:rPr lang="en-US" baseline="0" dirty="0" smtClean="0"/>
              <a:t>Commit to unit testing by writing the test first</a:t>
            </a:r>
          </a:p>
          <a:p>
            <a:pPr lvl="1">
              <a:buFont typeface="Arial" pitchFamily="34" charset="0"/>
              <a:buChar char="•"/>
            </a:pPr>
            <a:r>
              <a:rPr lang="en-US" baseline="0" dirty="0" smtClean="0"/>
              <a:t>Restrict development to only that to pass the test.  And any existing tests.</a:t>
            </a:r>
          </a:p>
          <a:p>
            <a:pPr lvl="1">
              <a:buFont typeface="Arial" pitchFamily="34" charset="0"/>
              <a:buChar char="•"/>
            </a:pPr>
            <a:r>
              <a:rPr lang="en-US" baseline="0" dirty="0" smtClean="0"/>
              <a:t>Know exactly when we are done.</a:t>
            </a:r>
            <a:endParaRPr lang="en-US" dirty="0" smtClean="0"/>
          </a:p>
          <a:p>
            <a:endParaRPr lang="en-US" dirty="0" smtClean="0"/>
          </a:p>
          <a:p>
            <a:r>
              <a:rPr lang="en-US" dirty="0" smtClean="0"/>
              <a:t>--------------------------------------------------------------------------------------------------------------------------------------------</a:t>
            </a:r>
          </a:p>
          <a:p>
            <a:r>
              <a:rPr lang="en-US" dirty="0" smtClean="0"/>
              <a:t>We do it again. We identify another requirement,</a:t>
            </a:r>
            <a:r>
              <a:rPr lang="en-US" baseline="0" dirty="0" smtClean="0"/>
              <a:t> which we represent with another test. This will lead us to doing more development, reviewing what we’ve got, and maybe doing some refactoring.</a:t>
            </a:r>
          </a:p>
          <a:p>
            <a:endParaRPr lang="en-US" baseline="0" dirty="0" smtClean="0"/>
          </a:p>
          <a:p>
            <a:r>
              <a:rPr lang="en-US" baseline="0" dirty="0" smtClean="0"/>
              <a:t>What’s important in all of this, however, is that we start with the test. There are several different points of value in this:</a:t>
            </a:r>
          </a:p>
          <a:p>
            <a:endParaRPr lang="en-US" baseline="0" dirty="0" smtClean="0"/>
          </a:p>
          <a:p>
            <a:r>
              <a:rPr lang="en-US" baseline="0" dirty="0" smtClean="0"/>
              <a:t>We commit to unit testing everything we do, because we write the test first.</a:t>
            </a:r>
          </a:p>
          <a:p>
            <a:endParaRPr lang="en-US" baseline="0" dirty="0" smtClean="0"/>
          </a:p>
          <a:p>
            <a:r>
              <a:rPr lang="en-US" baseline="0" dirty="0" smtClean="0"/>
              <a:t>We restrict ourselves to writing only the code we need to satisfy the test, and any existing tests. This keeps our code clean, because we’re not adding stuff that “we might need later.” We don’t consider later, we only consider the now.</a:t>
            </a:r>
          </a:p>
          <a:p>
            <a:endParaRPr lang="en-US" baseline="0" dirty="0" smtClean="0"/>
          </a:p>
          <a:p>
            <a:r>
              <a:rPr lang="en-US" baseline="0" dirty="0" smtClean="0"/>
              <a:t>Because we start with the test, we know when we’re done – the test has passed! There’s no question about it, since it’s simple and clear.</a:t>
            </a:r>
          </a:p>
          <a:p>
            <a:endParaRPr lang="en-US" baseline="0" dirty="0" smtClean="0"/>
          </a:p>
          <a:p>
            <a:r>
              <a:rPr lang="en-US" baseline="0" dirty="0" smtClean="0"/>
              <a:t>First, write the test. Then, write the code. When the test passes, you’re done.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smtClean="0"/>
          </a:p>
          <a:p>
            <a:r>
              <a:rPr lang="en-US" b="0" dirty="0" smtClean="0"/>
              <a:t>What are the benefits of doing TDD?</a:t>
            </a:r>
          </a:p>
          <a:p>
            <a:endParaRPr lang="en-US" b="0" dirty="0" smtClean="0"/>
          </a:p>
          <a:p>
            <a:pPr>
              <a:buFontTx/>
              <a:buChar char="•"/>
            </a:pPr>
            <a:r>
              <a:rPr lang="en-US" b="0" dirty="0" smtClean="0"/>
              <a:t>All</a:t>
            </a:r>
            <a:r>
              <a:rPr lang="en-US" b="0" baseline="0" dirty="0" smtClean="0"/>
              <a:t> code is testable by definition!</a:t>
            </a:r>
          </a:p>
          <a:p>
            <a:pPr>
              <a:buFontTx/>
              <a:buChar char="•"/>
            </a:pPr>
            <a:r>
              <a:rPr lang="en-US" b="0" baseline="0" dirty="0" smtClean="0"/>
              <a:t>In order to test any module in isolation you must decouple it, so TDD forces you to decouple modules.</a:t>
            </a:r>
          </a:p>
          <a:p>
            <a:pPr>
              <a:buFontTx/>
              <a:buChar char="•"/>
            </a:pPr>
            <a:r>
              <a:rPr lang="en-US" b="0" baseline="0" dirty="0" smtClean="0"/>
              <a:t>This forces you to make better designs.</a:t>
            </a:r>
          </a:p>
          <a:p>
            <a:pPr>
              <a:buFontTx/>
              <a:buChar char="•"/>
            </a:pPr>
            <a:r>
              <a:rPr lang="en-US" b="0" baseline="0" dirty="0" smtClean="0"/>
              <a:t>The Law of </a:t>
            </a:r>
            <a:r>
              <a:rPr lang="en-US" b="0" baseline="0" smtClean="0"/>
              <a:t>Diminishing Returns</a:t>
            </a:r>
          </a:p>
          <a:p>
            <a:pPr>
              <a:buFontTx/>
              <a:buChar char="•"/>
            </a:pPr>
            <a:endParaRPr lang="en-US" b="0" baseline="0" dirty="0" smtClean="0"/>
          </a:p>
          <a:p>
            <a:pPr>
              <a:buFontTx/>
              <a:buNone/>
            </a:pPr>
            <a:r>
              <a:rPr lang="en-US" b="0" baseline="0" dirty="0" smtClean="0"/>
              <a:t>This is why many actually consider TDD to be a DESIGN practice and not a Development Practice.</a:t>
            </a:r>
            <a:endParaRPr lang="en-US" b="0" dirty="0" smtClean="0"/>
          </a:p>
          <a:p>
            <a:endParaRPr lang="en-US" dirty="0" smtClean="0"/>
          </a:p>
          <a:p>
            <a:r>
              <a:rPr lang="en-US" sz="1200" kern="1200" dirty="0" smtClean="0">
                <a:solidFill>
                  <a:schemeClr val="tx1"/>
                </a:solidFill>
                <a:latin typeface="+mn-lt"/>
                <a:ea typeface="ＭＳ Ｐゴシック" pitchFamily="-65" charset="-128"/>
                <a:cs typeface="Arial" charset="0"/>
              </a:rPr>
              <a:t>“When you follow the three rules of TDD, all your code will be testable by definition! And another word for "testable" is "decoupled". In order to test a module in isolation, you must decouple it. So TDD forces you to decouple modules. Indeed, if you follow the three rules, you will find yourself doing much more decoupling than you may be used to. This forces you to create better, less coupled, designs”</a:t>
            </a:r>
            <a:endParaRPr lang="en-US" dirty="0" smtClean="0"/>
          </a:p>
          <a:p>
            <a:endParaRPr lang="en-US" dirty="0" smtClean="0"/>
          </a:p>
          <a:p>
            <a:endParaRPr lang="en-US" dirty="0" smtClean="0"/>
          </a:p>
          <a:p>
            <a:endParaRPr lang="en-US" dirty="0" smtClean="0"/>
          </a:p>
          <a:p>
            <a:r>
              <a:rPr lang="en-US" dirty="0" smtClean="0"/>
              <a:t>http://</a:t>
            </a:r>
            <a:r>
              <a:rPr lang="en-US" dirty="0" err="1" smtClean="0"/>
              <a:t>butunclebob.com/ArticleS.UncleBob.TheThreeRulesOfTdd</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5CEAF-EB7D-FC40-9619-E11E168CF3F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pPr>
            <a:r>
              <a:rPr lang="en-US" sz="900">
                <a:solidFill>
                  <a:srgbClr val="000000"/>
                </a:solidFill>
                <a:latin typeface="Arial" pitchFamily="-112" charset="0"/>
                <a:ea typeface="Arial" pitchFamily="-112" charset="0"/>
                <a:cs typeface="Arial" pitchFamily="-112" charset="0"/>
                <a:sym typeface="Arial" pitchFamily="-112" charset="0"/>
              </a:rPr>
              <a:t>Now that we have an idea of WHEN we address quality, let’s talk a bit about the various kinds of testing, and where and when they are used.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p:spPr>
        <p:txBody>
          <a:bodyPr/>
          <a:lstStyle/>
          <a:p>
            <a:pPr>
              <a:buFont typeface="Arial" pitchFamily="34" charset="0"/>
              <a:buChar char="•"/>
            </a:pPr>
            <a:r>
              <a:rPr lang="en-US" b="1" dirty="0" smtClean="0">
                <a:latin typeface="Arial" pitchFamily="34" charset="0"/>
              </a:rPr>
              <a:t>Physical separation </a:t>
            </a:r>
            <a:r>
              <a:rPr lang="en-US" dirty="0" smtClean="0">
                <a:latin typeface="Arial" pitchFamily="34" charset="0"/>
              </a:rPr>
              <a:t>means relationships between testers and developers cannot be built up effectively</a:t>
            </a:r>
          </a:p>
          <a:p>
            <a:pPr>
              <a:buFont typeface="Arial" pitchFamily="34" charset="0"/>
              <a:buChar char="•"/>
            </a:pPr>
            <a:r>
              <a:rPr lang="en-US" b="1" dirty="0" smtClean="0">
                <a:latin typeface="Arial" pitchFamily="34" charset="0"/>
              </a:rPr>
              <a:t>Lack of face-to-face communication </a:t>
            </a:r>
            <a:r>
              <a:rPr lang="en-US" dirty="0" smtClean="0">
                <a:latin typeface="Arial" pitchFamily="34" charset="0"/>
              </a:rPr>
              <a:t>means communication is misinterpreted (especially bug reports)</a:t>
            </a:r>
            <a:r>
              <a:rPr lang="en-US" baseline="0" dirty="0" smtClean="0">
                <a:latin typeface="Arial" pitchFamily="34" charset="0"/>
              </a:rPr>
              <a:t> and</a:t>
            </a:r>
            <a:r>
              <a:rPr lang="en-US" dirty="0" smtClean="0">
                <a:latin typeface="Arial" pitchFamily="34" charset="0"/>
              </a:rPr>
              <a:t> exacerbated by physical separation</a:t>
            </a:r>
          </a:p>
          <a:p>
            <a:pPr>
              <a:buFont typeface="Arial" pitchFamily="34" charset="0"/>
              <a:buChar char="•"/>
            </a:pPr>
            <a:r>
              <a:rPr lang="en-US" b="1" dirty="0" smtClean="0">
                <a:latin typeface="Arial" pitchFamily="34" charset="0"/>
              </a:rPr>
              <a:t>No shared responsibility towards quality </a:t>
            </a:r>
            <a:r>
              <a:rPr lang="en-US" dirty="0" smtClean="0">
                <a:latin typeface="Arial" pitchFamily="34" charset="0"/>
              </a:rPr>
              <a:t>means developers didn’t feel like testing was something they needed to do</a:t>
            </a:r>
          </a:p>
          <a:p>
            <a:pPr>
              <a:buFont typeface="Arial" pitchFamily="34" charset="0"/>
              <a:buChar char="•"/>
            </a:pPr>
            <a:r>
              <a:rPr lang="en-US" b="1" dirty="0" smtClean="0">
                <a:latin typeface="Arial" pitchFamily="34" charset="0"/>
              </a:rPr>
              <a:t>Misguided metrics </a:t>
            </a:r>
            <a:r>
              <a:rPr lang="en-US" dirty="0" smtClean="0">
                <a:latin typeface="Arial" pitchFamily="34" charset="0"/>
              </a:rPr>
              <a:t>meant developers weren’t measured on producing high quality code and testers were measured on simply finding lots of defects</a:t>
            </a:r>
          </a:p>
          <a:p>
            <a:pPr>
              <a:buFont typeface="Arial" pitchFamily="34" charset="0"/>
              <a:buChar char="•"/>
            </a:pPr>
            <a:r>
              <a:rPr lang="en-US" b="1" dirty="0" smtClean="0">
                <a:latin typeface="Arial" pitchFamily="34" charset="0"/>
              </a:rPr>
              <a:t>Timing of testing </a:t>
            </a:r>
            <a:r>
              <a:rPr lang="en-US" dirty="0" smtClean="0">
                <a:latin typeface="Arial" pitchFamily="34" charset="0"/>
              </a:rPr>
              <a:t>meant testers were brought into the project too late, meaning their knowledge of the requirements was scant and the testing itself was left too late</a:t>
            </a:r>
          </a:p>
          <a:p>
            <a:pPr>
              <a:buFont typeface="Arial" pitchFamily="34" charset="0"/>
              <a:buChar char="•"/>
            </a:pPr>
            <a:r>
              <a:rPr lang="en-US" b="1" dirty="0" smtClean="0">
                <a:latin typeface="Arial" pitchFamily="34" charset="0"/>
              </a:rPr>
              <a:t>Schedule pressure </a:t>
            </a:r>
            <a:r>
              <a:rPr lang="en-US" dirty="0" smtClean="0">
                <a:latin typeface="Arial" pitchFamily="34" charset="0"/>
              </a:rPr>
              <a:t>is a problem when testing is the last large task before production deployment</a:t>
            </a:r>
          </a:p>
        </p:txBody>
      </p:sp>
      <p:sp>
        <p:nvSpPr>
          <p:cNvPr id="4" name="Slide Number Placeholder 3"/>
          <p:cNvSpPr>
            <a:spLocks noGrp="1"/>
          </p:cNvSpPr>
          <p:nvPr>
            <p:ph type="sldNum" sz="quarter" idx="5"/>
          </p:nvPr>
        </p:nvSpPr>
        <p:spPr/>
        <p:txBody>
          <a:bodyPr/>
          <a:lstStyle/>
          <a:p>
            <a:pPr>
              <a:defRPr/>
            </a:pPr>
            <a:fld id="{657680DB-4776-4CCB-A1FA-2F942C1B30F9}"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Physical separation </a:t>
            </a:r>
            <a:r>
              <a:rPr lang="en-US" sz="900" dirty="0">
                <a:solidFill>
                  <a:srgbClr val="000000"/>
                </a:solidFill>
                <a:latin typeface="Arial" pitchFamily="-112" charset="0"/>
                <a:ea typeface="Arial" pitchFamily="-112" charset="0"/>
                <a:cs typeface="Arial" pitchFamily="-112" charset="0"/>
                <a:sym typeface="Arial" pitchFamily="-112" charset="0"/>
              </a:rPr>
              <a:t>means relationships between testers and developers cannot be built up effectively</a:t>
            </a:r>
          </a:p>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Lack of face-to-face communication </a:t>
            </a:r>
            <a:r>
              <a:rPr lang="en-US" sz="900" dirty="0">
                <a:solidFill>
                  <a:srgbClr val="000000"/>
                </a:solidFill>
                <a:latin typeface="Arial" pitchFamily="-112" charset="0"/>
                <a:ea typeface="Arial" pitchFamily="-112" charset="0"/>
                <a:cs typeface="Arial" pitchFamily="-112" charset="0"/>
                <a:sym typeface="Arial" pitchFamily="-112" charset="0"/>
              </a:rPr>
              <a:t>means communication is misinterpreted (especially bug reports) and exacerbated by physical </a:t>
            </a:r>
            <a:r>
              <a:rPr lang="en-US" sz="900" dirty="0" smtClean="0">
                <a:solidFill>
                  <a:srgbClr val="000000"/>
                </a:solidFill>
                <a:latin typeface="Arial" pitchFamily="-112" charset="0"/>
                <a:ea typeface="Arial" pitchFamily="-112" charset="0"/>
                <a:cs typeface="Arial" pitchFamily="-112" charset="0"/>
                <a:sym typeface="Arial" pitchFamily="-112" charset="0"/>
              </a:rPr>
              <a:t>separation</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No </a:t>
            </a:r>
            <a:r>
              <a:rPr lang="en-US" sz="900" b="1" dirty="0">
                <a:solidFill>
                  <a:srgbClr val="000000"/>
                </a:solidFill>
                <a:latin typeface="Arial" pitchFamily="-112" charset="0"/>
                <a:ea typeface="Arial" pitchFamily="-112" charset="0"/>
                <a:cs typeface="Arial" pitchFamily="-112" charset="0"/>
                <a:sym typeface="Arial" pitchFamily="-112" charset="0"/>
              </a:rPr>
              <a:t>shared responsibility towards quality </a:t>
            </a:r>
            <a:r>
              <a:rPr lang="en-US" sz="900" dirty="0">
                <a:solidFill>
                  <a:srgbClr val="000000"/>
                </a:solidFill>
                <a:latin typeface="Arial" pitchFamily="-112" charset="0"/>
                <a:ea typeface="Arial" pitchFamily="-112" charset="0"/>
                <a:cs typeface="Arial" pitchFamily="-112" charset="0"/>
                <a:sym typeface="Arial" pitchFamily="-112" charset="0"/>
              </a:rPr>
              <a:t>means developers didn’t feel like testing was something they needed to </a:t>
            </a:r>
            <a:r>
              <a:rPr lang="en-US" sz="900" dirty="0" smtClean="0">
                <a:solidFill>
                  <a:srgbClr val="000000"/>
                </a:solidFill>
                <a:latin typeface="Arial" pitchFamily="-112" charset="0"/>
                <a:ea typeface="Arial" pitchFamily="-112" charset="0"/>
                <a:cs typeface="Arial" pitchFamily="-112" charset="0"/>
                <a:sym typeface="Arial" pitchFamily="-112" charset="0"/>
              </a:rPr>
              <a:t>do</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Misguided </a:t>
            </a:r>
            <a:r>
              <a:rPr lang="en-US" sz="900" b="1" dirty="0">
                <a:solidFill>
                  <a:srgbClr val="000000"/>
                </a:solidFill>
                <a:latin typeface="Arial" pitchFamily="-112" charset="0"/>
                <a:ea typeface="Arial" pitchFamily="-112" charset="0"/>
                <a:cs typeface="Arial" pitchFamily="-112" charset="0"/>
                <a:sym typeface="Arial" pitchFamily="-112" charset="0"/>
              </a:rPr>
              <a:t>metrics </a:t>
            </a:r>
            <a:r>
              <a:rPr lang="en-US" sz="900" dirty="0">
                <a:solidFill>
                  <a:srgbClr val="000000"/>
                </a:solidFill>
                <a:latin typeface="Arial" pitchFamily="-112" charset="0"/>
                <a:ea typeface="Arial" pitchFamily="-112" charset="0"/>
                <a:cs typeface="Arial" pitchFamily="-112" charset="0"/>
                <a:sym typeface="Arial" pitchFamily="-112" charset="0"/>
              </a:rPr>
              <a:t>meant developers weren’t measured on producing high quality code and testers were measured on simply finding lots of </a:t>
            </a:r>
            <a:r>
              <a:rPr lang="en-US" sz="900" dirty="0" smtClean="0">
                <a:solidFill>
                  <a:srgbClr val="000000"/>
                </a:solidFill>
                <a:latin typeface="Arial" pitchFamily="-112" charset="0"/>
                <a:ea typeface="Arial" pitchFamily="-112" charset="0"/>
                <a:cs typeface="Arial" pitchFamily="-112" charset="0"/>
                <a:sym typeface="Arial" pitchFamily="-112" charset="0"/>
              </a:rPr>
              <a:t>defects</a:t>
            </a:r>
          </a:p>
          <a:p>
            <a:pPr>
              <a:spcBef>
                <a:spcPts val="425"/>
              </a:spcBef>
              <a:buClr>
                <a:srgbClr val="000000"/>
              </a:buClr>
              <a:buFont typeface="Arial" pitchFamily="-112" charset="0"/>
              <a:buChar char="•"/>
            </a:pPr>
            <a:r>
              <a:rPr lang="en-US" sz="900" dirty="0" smtClean="0">
                <a:solidFill>
                  <a:srgbClr val="000000"/>
                </a:solidFill>
                <a:latin typeface="Arial" pitchFamily="-112" charset="0"/>
                <a:ea typeface="Arial" pitchFamily="-112" charset="0"/>
                <a:cs typeface="Arial" pitchFamily="-112" charset="0"/>
                <a:sym typeface="Arial" pitchFamily="-112" charset="0"/>
              </a:rPr>
              <a:t>Now everyone is measured on how efficiently a card works through the process.  Gets to done.</a:t>
            </a:r>
            <a:endParaRPr lang="en-US" sz="900" dirty="0">
              <a:solidFill>
                <a:srgbClr val="000000"/>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b="1" dirty="0" smtClean="0">
                <a:solidFill>
                  <a:srgbClr val="000000"/>
                </a:solidFill>
                <a:latin typeface="Arial" pitchFamily="-112" charset="0"/>
                <a:ea typeface="Arial" pitchFamily="-112" charset="0"/>
                <a:cs typeface="Arial" pitchFamily="-112" charset="0"/>
                <a:sym typeface="Arial" pitchFamily="-112" charset="0"/>
              </a:rPr>
              <a:t>Timing </a:t>
            </a:r>
            <a:r>
              <a:rPr lang="en-US" sz="900" b="1" dirty="0">
                <a:solidFill>
                  <a:srgbClr val="000000"/>
                </a:solidFill>
                <a:latin typeface="Arial" pitchFamily="-112" charset="0"/>
                <a:ea typeface="Arial" pitchFamily="-112" charset="0"/>
                <a:cs typeface="Arial" pitchFamily="-112" charset="0"/>
                <a:sym typeface="Arial" pitchFamily="-112" charset="0"/>
              </a:rPr>
              <a:t>of testing </a:t>
            </a:r>
            <a:r>
              <a:rPr lang="en-US" sz="900" dirty="0">
                <a:solidFill>
                  <a:srgbClr val="000000"/>
                </a:solidFill>
                <a:latin typeface="Arial" pitchFamily="-112" charset="0"/>
                <a:ea typeface="Arial" pitchFamily="-112" charset="0"/>
                <a:cs typeface="Arial" pitchFamily="-112" charset="0"/>
                <a:sym typeface="Arial" pitchFamily="-112" charset="0"/>
              </a:rPr>
              <a:t>meant testers were brought into the project too late, meaning their knowledge of the requirements was scant and the testing itself was left too late</a:t>
            </a:r>
          </a:p>
          <a:p>
            <a:pPr>
              <a:spcBef>
                <a:spcPts val="425"/>
              </a:spcBef>
              <a:buClr>
                <a:srgbClr val="000000"/>
              </a:buClr>
              <a:buFont typeface="Arial" pitchFamily="-112" charset="0"/>
              <a:buChar char="•"/>
            </a:pPr>
            <a:r>
              <a:rPr lang="en-US" sz="900" b="1" dirty="0">
                <a:solidFill>
                  <a:srgbClr val="000000"/>
                </a:solidFill>
                <a:latin typeface="Arial" pitchFamily="-112" charset="0"/>
                <a:ea typeface="Arial" pitchFamily="-112" charset="0"/>
                <a:cs typeface="Arial" pitchFamily="-112" charset="0"/>
                <a:sym typeface="Arial" pitchFamily="-112" charset="0"/>
              </a:rPr>
              <a:t>Schedule pressure </a:t>
            </a:r>
            <a:r>
              <a:rPr lang="en-US" sz="900" dirty="0">
                <a:solidFill>
                  <a:srgbClr val="000000"/>
                </a:solidFill>
                <a:latin typeface="Arial" pitchFamily="-112" charset="0"/>
                <a:ea typeface="Arial" pitchFamily="-112" charset="0"/>
                <a:cs typeface="Arial" pitchFamily="-112" charset="0"/>
                <a:sym typeface="Arial" pitchFamily="-112" charset="0"/>
              </a:rPr>
              <a:t>is a problem when testing is the last large task before production deployment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Font typeface="Arial" pitchFamily="34" charset="0"/>
              <a:buChar char="•"/>
            </a:pPr>
            <a:r>
              <a:rPr lang="en-US" sz="1200" kern="1200" dirty="0" smtClean="0">
                <a:solidFill>
                  <a:schemeClr val="tx1"/>
                </a:solidFill>
                <a:latin typeface="+mn-lt"/>
                <a:ea typeface="ＭＳ Ｐゴシック" pitchFamily="-65" charset="-128"/>
                <a:cs typeface="Arial" charset="0"/>
              </a:rPr>
              <a:t>Read definition</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Walk into your home and something doesn’t smell right.</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You walk around to try to find the culprit.  Garbage, Laundry, Fido?</a:t>
            </a:r>
          </a:p>
          <a:p>
            <a:pPr>
              <a:buFont typeface="Arial" pitchFamily="34" charset="0"/>
              <a:buChar char="•"/>
            </a:pPr>
            <a:r>
              <a:rPr lang="en-US" sz="1200" kern="1200" dirty="0" smtClean="0">
                <a:solidFill>
                  <a:schemeClr val="tx1"/>
                </a:solidFill>
                <a:latin typeface="+mn-lt"/>
                <a:ea typeface="ＭＳ Ｐゴシック" pitchFamily="-65" charset="-128"/>
                <a:cs typeface="Arial" charset="0"/>
              </a:rPr>
              <a:t>Smells</a:t>
            </a:r>
            <a:r>
              <a:rPr lang="en-US" sz="1200" kern="1200" baseline="0" dirty="0" smtClean="0">
                <a:solidFill>
                  <a:schemeClr val="tx1"/>
                </a:solidFill>
                <a:latin typeface="+mn-lt"/>
                <a:ea typeface="ＭＳ Ｐゴシック" pitchFamily="-65" charset="-128"/>
                <a:cs typeface="Arial" charset="0"/>
              </a:rPr>
              <a:t> are subtle</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The smell is not the problem, its what’s causing the smell</a:t>
            </a:r>
          </a:p>
          <a:p>
            <a:pPr>
              <a:buFont typeface="Arial" pitchFamily="34" charset="0"/>
              <a:buChar char="•"/>
            </a:pPr>
            <a:r>
              <a:rPr lang="en-US" sz="1200" kern="1200" baseline="0" dirty="0" smtClean="0">
                <a:solidFill>
                  <a:schemeClr val="tx1"/>
                </a:solidFill>
                <a:latin typeface="+mn-lt"/>
                <a:ea typeface="ＭＳ Ｐゴシック" pitchFamily="-65" charset="-128"/>
                <a:cs typeface="Arial" charset="0"/>
              </a:rPr>
              <a:t>Once you identify it, you can do something about it.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a:t>
            </a:r>
          </a:p>
          <a:p>
            <a:r>
              <a:rPr lang="en-US" sz="1200" kern="1200" dirty="0" smtClean="0">
                <a:solidFill>
                  <a:schemeClr val="tx1"/>
                </a:solidFill>
                <a:latin typeface="+mn-lt"/>
                <a:ea typeface="ＭＳ Ｐゴシック" pitchFamily="-65" charset="-128"/>
                <a:cs typeface="Arial" charset="0"/>
              </a:rPr>
              <a:t>As usual,</a:t>
            </a:r>
            <a:r>
              <a:rPr lang="en-US" sz="1200" kern="1200" baseline="0" dirty="0" smtClean="0">
                <a:solidFill>
                  <a:schemeClr val="tx1"/>
                </a:solidFill>
                <a:latin typeface="+mn-lt"/>
                <a:ea typeface="ＭＳ Ｐゴシック" pitchFamily="-65" charset="-128"/>
                <a:cs typeface="Arial" charset="0"/>
              </a:rPr>
              <a:t> let’s start with a </a:t>
            </a:r>
            <a:r>
              <a:rPr lang="en-US" sz="1200" kern="1200" baseline="0" dirty="0" err="1" smtClean="0">
                <a:solidFill>
                  <a:schemeClr val="tx1"/>
                </a:solidFill>
                <a:latin typeface="+mn-lt"/>
                <a:ea typeface="ＭＳ Ｐゴシック" pitchFamily="-65" charset="-128"/>
                <a:cs typeface="Arial" charset="0"/>
              </a:rPr>
              <a:t>defnition</a:t>
            </a:r>
            <a:r>
              <a:rPr lang="en-US" sz="1200" kern="1200" baseline="0" dirty="0" smtClean="0">
                <a:solidFill>
                  <a:schemeClr val="tx1"/>
                </a:solidFill>
                <a:latin typeface="+mn-lt"/>
                <a:ea typeface="ＭＳ Ｐゴシック" pitchFamily="-65" charset="-128"/>
                <a:cs typeface="Arial" charset="0"/>
              </a:rPr>
              <a:t>:</a:t>
            </a:r>
            <a:endParaRPr lang="en-US" sz="12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“In computer programming, code smell is any symptom in the source code of a program that possibly indicates a deeper problem.</a:t>
            </a:r>
          </a:p>
          <a:p>
            <a:endParaRPr lang="en-US" sz="18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“Often the deeper problem hinted by a code smell can be uncovered when the code is subjected to a short feedback cycle where it is refactored in small, controlled steps, and the resulting design is examined to see if there are any further code smells that indicate the need of more refactoring. From the point of view of a programmer charged with performing refactoring, code smells are heuristics to indicate when to refactor, and what specific refactoring techniques to use. Thus, a code smell is a driver for refactoring.”</a:t>
            </a:r>
            <a:endParaRPr lang="en-US" sz="1800" kern="1200" dirty="0" smtClean="0">
              <a:solidFill>
                <a:schemeClr val="tx1"/>
              </a:solidFill>
              <a:latin typeface="+mn-lt"/>
              <a:ea typeface="ＭＳ Ｐゴシック" pitchFamily="-65" charset="-128"/>
              <a:cs typeface="Arial" charset="0"/>
            </a:endParaRPr>
          </a:p>
          <a:p>
            <a:endParaRPr lang="en-US" sz="1200" i="1" u="sng" kern="1200" dirty="0" smtClean="0">
              <a:solidFill>
                <a:schemeClr val="tx1"/>
              </a:solidFill>
              <a:latin typeface="+mn-lt"/>
              <a:ea typeface="ＭＳ Ｐゴシック" pitchFamily="-65" charset="-128"/>
              <a:cs typeface="Arial" charset="0"/>
              <a:hlinkClick r:id="rId3"/>
            </a:endParaRPr>
          </a:p>
          <a:p>
            <a:r>
              <a:rPr lang="en-US" sz="1200" i="1" u="sng" kern="1200" dirty="0" smtClean="0">
                <a:solidFill>
                  <a:schemeClr val="tx1"/>
                </a:solidFill>
                <a:latin typeface="+mn-lt"/>
                <a:ea typeface="ＭＳ Ｐゴシック" pitchFamily="-65" charset="-128"/>
                <a:cs typeface="Arial" charset="0"/>
                <a:hlinkClick r:id="rId3"/>
              </a:rPr>
              <a:t>http://en.wikipedia.org/wiki/Code_smell</a:t>
            </a:r>
            <a:endParaRPr lang="en-US" sz="1800" i="1"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b="1" kern="1200" dirty="0" smtClean="0">
                <a:solidFill>
                  <a:srgbClr val="FF0000"/>
                </a:solidFill>
                <a:latin typeface="+mn-lt"/>
                <a:ea typeface="ＭＳ Ｐゴシック" pitchFamily="-65" charset="-128"/>
                <a:cs typeface="Arial" charset="0"/>
              </a:rPr>
              <a:t>[CLICK]</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To get the idea of smells, imagine walking into your home, and you realize that something stinks.  Literally. You smell something, and you know it’s not right, but you’re not sure what it is.  Gas? Garbage? Dirty laundry?</a:t>
            </a:r>
            <a:r>
              <a:rPr lang="en-US" sz="1200" kern="1200" baseline="0" dirty="0" smtClean="0">
                <a:solidFill>
                  <a:schemeClr val="tx1"/>
                </a:solidFill>
                <a:latin typeface="+mn-lt"/>
                <a:ea typeface="ＭＳ Ｐゴシック" pitchFamily="-65" charset="-128"/>
                <a:cs typeface="Arial" charset="0"/>
              </a:rPr>
              <a:t> Whatever it is, it’s the smell that leads you to explore and eventually to discover the source of the smell.</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Smells are subtle, in that it’s not the smell itself that’s the problem, but rather what the smell indicates about something deeper or bigger.</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Once you’ve discovered the source of a smell, you can do something about it.</a:t>
            </a:r>
            <a:endParaRPr lang="en-US" sz="1200"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Approach testing from a collaborative perspective</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Shared commitment – all roles contribute to the quality of the solution</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Testing moves from being a job title to a mindset of the team</a:t>
            </a: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It is not testers versus developers</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Working together helps everybody on the team to improve their skills.</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Use others strengths and let team members know yours to get the best result as a team.</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No butt covering</a:t>
            </a:r>
            <a:endParaRPr lang="en-US" sz="2800" dirty="0">
              <a:solidFill>
                <a:srgbClr val="292929"/>
              </a:solidFill>
              <a:latin typeface="Arial" pitchFamily="-112" charset="0"/>
              <a:ea typeface="Arial" pitchFamily="-112" charset="0"/>
              <a:cs typeface="Arial" pitchFamily="-112" charset="0"/>
              <a:sym typeface="Arial" pitchFamily="-112" charset="0"/>
            </a:endParaRPr>
          </a:p>
          <a:p>
            <a:pPr>
              <a:spcBef>
                <a:spcPts val="425"/>
              </a:spcBef>
              <a:buClr>
                <a:srgbClr val="292929"/>
              </a:buClr>
              <a:buFont typeface="Arial" pitchFamily="-112" charset="0"/>
              <a:buChar char="•"/>
            </a:pPr>
            <a:r>
              <a:rPr lang="en-US" sz="1800" dirty="0">
                <a:solidFill>
                  <a:srgbClr val="292929"/>
                </a:solidFill>
                <a:latin typeface="Arial" pitchFamily="-112" charset="0"/>
                <a:ea typeface="Arial" pitchFamily="-112" charset="0"/>
                <a:cs typeface="Arial" pitchFamily="-112" charset="0"/>
                <a:sym typeface="Arial" pitchFamily="-112" charset="0"/>
              </a:rPr>
              <a:t>Testing tasks do not always need to be done by testers:</a:t>
            </a:r>
            <a:endParaRPr lang="en-US" sz="28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Automation support from developers</a:t>
            </a:r>
            <a:endParaRPr lang="en-US" sz="24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Environment set-up and management support from sys admin</a:t>
            </a:r>
            <a:endParaRPr lang="en-US" sz="2400" dirty="0">
              <a:solidFill>
                <a:srgbClr val="292929"/>
              </a:solidFill>
              <a:latin typeface="Arial" pitchFamily="-112" charset="0"/>
              <a:ea typeface="Arial" pitchFamily="-112" charset="0"/>
              <a:cs typeface="Arial" pitchFamily="-112" charset="0"/>
              <a:sym typeface="Arial" pitchFamily="-112" charset="0"/>
            </a:endParaRPr>
          </a:p>
          <a:p>
            <a:pPr marL="742950" lvl="1" indent="-285750">
              <a:spcBef>
                <a:spcPts val="425"/>
              </a:spcBef>
              <a:buClr>
                <a:srgbClr val="6B6BCE"/>
              </a:buClr>
              <a:buFont typeface="Wingdings" pitchFamily="-112" charset="2"/>
              <a:buChar char="§"/>
            </a:pPr>
            <a:r>
              <a:rPr lang="en-US" sz="1800" dirty="0">
                <a:solidFill>
                  <a:srgbClr val="292929"/>
                </a:solidFill>
                <a:latin typeface="Arial" pitchFamily="-112" charset="0"/>
                <a:ea typeface="Arial" pitchFamily="-112" charset="0"/>
                <a:cs typeface="Arial" pitchFamily="-112" charset="0"/>
                <a:sym typeface="Arial" pitchFamily="-112" charset="0"/>
              </a:rPr>
              <a:t>End to end scenario creation from BA etc.</a:t>
            </a:r>
            <a:endParaRPr lang="en-US" sz="2400" dirty="0">
              <a:solidFill>
                <a:srgbClr val="292929"/>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Another key element to the Agile testing approach is to approach the practice from a collaborative perspective.  With a shared commitment to quality, system administrators, analysts, developers and testers all collaborate in various ways to ensure the quality of the solution being developed.  With this mindset, testing moves from being a job title to a skill which is scattered across the team based on the various strengths of the people involved.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a:ln/>
        </p:spPr>
        <p:txBody>
          <a:bodyPr/>
          <a:lstStyle/>
          <a:p>
            <a:pPr>
              <a:buFont typeface="Arial" pitchFamily="34" charset="0"/>
              <a:buChar char="•"/>
            </a:pPr>
            <a:r>
              <a:rPr lang="en-US" dirty="0" smtClean="0">
                <a:latin typeface="Arial" pitchFamily="34" charset="0"/>
              </a:rPr>
              <a:t>Approach testing from a collaborative perspective</a:t>
            </a:r>
          </a:p>
          <a:p>
            <a:pPr>
              <a:buFont typeface="Arial" pitchFamily="34" charset="0"/>
              <a:buChar char="•"/>
            </a:pPr>
            <a:r>
              <a:rPr lang="en-US" dirty="0" smtClean="0">
                <a:latin typeface="Arial" pitchFamily="34" charset="0"/>
              </a:rPr>
              <a:t>Shared commitment – all roles contribute to the quality of the solution</a:t>
            </a:r>
          </a:p>
          <a:p>
            <a:pPr>
              <a:buFont typeface="Arial" pitchFamily="34" charset="0"/>
              <a:buChar char="•"/>
            </a:pPr>
            <a:r>
              <a:rPr lang="en-US" dirty="0" smtClean="0">
                <a:latin typeface="Arial" pitchFamily="34" charset="0"/>
              </a:rPr>
              <a:t>Testing moves from being a job</a:t>
            </a:r>
            <a:r>
              <a:rPr lang="en-US" baseline="0" dirty="0" smtClean="0">
                <a:latin typeface="Arial" pitchFamily="34" charset="0"/>
              </a:rPr>
              <a:t> title to a mindset of the team</a:t>
            </a:r>
            <a:endParaRPr lang="en-US" dirty="0" smtClean="0">
              <a:latin typeface="Arial" pitchFamily="34" charset="0"/>
            </a:endParaRPr>
          </a:p>
          <a:p>
            <a:endParaRPr lang="en-US" dirty="0" smtClean="0">
              <a:latin typeface="Arial" pitchFamily="34" charset="0"/>
            </a:endParaRPr>
          </a:p>
          <a:p>
            <a:r>
              <a:rPr lang="en-US" dirty="0" smtClean="0">
                <a:latin typeface="Arial" pitchFamily="34" charset="0"/>
              </a:rPr>
              <a:t>-------------------------------------------------------------------------------------------------------------------------------------------------</a:t>
            </a:r>
          </a:p>
          <a:p>
            <a:r>
              <a:rPr lang="en-US" dirty="0" smtClean="0">
                <a:latin typeface="Arial" pitchFamily="34" charset="0"/>
              </a:rPr>
              <a:t>Another key element to the Agile testing approach is to</a:t>
            </a:r>
            <a:r>
              <a:rPr lang="en-US" baseline="0" dirty="0" smtClean="0">
                <a:latin typeface="Arial" pitchFamily="34" charset="0"/>
              </a:rPr>
              <a:t> approach the practice from a collaborative perspective.  With a shared commitment to quality, system administrators, analysts, developers and testers all collaborate in various ways to ensure the quality of the solution being developed.  With this mindset, testing moves from being a job title to a skill which is scattered across the team based on the various strengths of the people involved.</a:t>
            </a:r>
            <a:endParaRPr lang="en-US" dirty="0" smtClean="0">
              <a:latin typeface="Arial" pitchFamily="34" charset="0"/>
            </a:endParaRPr>
          </a:p>
        </p:txBody>
      </p:sp>
      <p:sp>
        <p:nvSpPr>
          <p:cNvPr id="4" name="Slide Number Placeholder 3"/>
          <p:cNvSpPr txBox="1">
            <a:spLocks noGrp="1"/>
          </p:cNvSpPr>
          <p:nvPr/>
        </p:nvSpPr>
        <p:spPr bwMode="auto">
          <a:xfrm>
            <a:off x="3884514" y="8685335"/>
            <a:ext cx="2971906" cy="457200"/>
          </a:xfrm>
          <a:prstGeom prst="rect">
            <a:avLst/>
          </a:prstGeom>
          <a:noFill/>
          <a:ln>
            <a:miter lim="800000"/>
            <a:headEnd/>
            <a:tailEnd/>
          </a:ln>
        </p:spPr>
        <p:txBody>
          <a:bodyPr lIns="91430" tIns="45714" rIns="91430" bIns="45714" anchor="b"/>
          <a:lstStyle/>
          <a:p>
            <a:pPr algn="r">
              <a:defRPr/>
            </a:pPr>
            <a:fld id="{48AFD9AA-D1FB-4D4B-8CEB-95E15B4C93DB}" type="slidenum">
              <a:rPr lang="en-US" sz="1200">
                <a:latin typeface="Arial" charset="0"/>
                <a:cs typeface="+mn-cs"/>
              </a:rPr>
              <a:pPr algn="r">
                <a:defRPr/>
              </a:pPr>
              <a:t>41</a:t>
            </a:fld>
            <a:endParaRPr lang="en-US" sz="1200" dirty="0">
              <a:latin typeface="Arial" charset="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pPr>
              <a:buFont typeface="Arial" pitchFamily="34" charset="0"/>
              <a:buNone/>
            </a:pPr>
            <a:r>
              <a:rPr lang="en-US" dirty="0" smtClean="0">
                <a:latin typeface="Arial" pitchFamily="34" charset="0"/>
              </a:rPr>
              <a:t>Discussion time……</a:t>
            </a:r>
          </a:p>
          <a:p>
            <a:pPr>
              <a:buFont typeface="Arial" pitchFamily="34" charset="0"/>
              <a:buNone/>
            </a:pPr>
            <a:endParaRPr lang="en-US" dirty="0" smtClean="0">
              <a:latin typeface="Arial" pitchFamily="34" charset="0"/>
            </a:endParaRPr>
          </a:p>
          <a:p>
            <a:pPr>
              <a:buFont typeface="Arial" pitchFamily="34" charset="0"/>
              <a:buChar char="•"/>
            </a:pPr>
            <a:r>
              <a:rPr lang="en-US" dirty="0" smtClean="0">
                <a:latin typeface="Arial" pitchFamily="34" charset="0"/>
              </a:rPr>
              <a:t>Are</a:t>
            </a:r>
            <a:r>
              <a:rPr lang="en-US" baseline="0" dirty="0" smtClean="0">
                <a:latin typeface="Arial" pitchFamily="34" charset="0"/>
              </a:rPr>
              <a:t> these rights representative of how you work as a tester today?  </a:t>
            </a:r>
          </a:p>
          <a:p>
            <a:pPr>
              <a:buFont typeface="Arial" pitchFamily="34" charset="0"/>
              <a:buChar char="•"/>
            </a:pPr>
            <a:r>
              <a:rPr lang="en-US" baseline="0" dirty="0" smtClean="0">
                <a:latin typeface="Arial" pitchFamily="34" charset="0"/>
              </a:rPr>
              <a:t>Do you get access to the customer(s) or their proxies to ask questions?</a:t>
            </a:r>
          </a:p>
          <a:p>
            <a:pPr>
              <a:buFont typeface="Arial" pitchFamily="34" charset="0"/>
              <a:buChar char="•"/>
            </a:pPr>
            <a:r>
              <a:rPr lang="en-US" baseline="0" dirty="0" smtClean="0">
                <a:latin typeface="Arial" pitchFamily="34" charset="0"/>
              </a:rPr>
              <a:t>Can you ask the developers for help in testing parts of the application?</a:t>
            </a:r>
          </a:p>
          <a:p>
            <a:pPr>
              <a:buFont typeface="Arial" pitchFamily="34" charset="0"/>
              <a:buChar char="•"/>
            </a:pPr>
            <a:r>
              <a:rPr lang="en-US" baseline="0" dirty="0" smtClean="0">
                <a:latin typeface="Arial" pitchFamily="34" charset="0"/>
              </a:rPr>
              <a:t>Do you feel you have good tool support in the testing you do, or are you aware of considerably more effective tools you could use if they were available to you?</a:t>
            </a:r>
          </a:p>
          <a:p>
            <a:pPr>
              <a:buFont typeface="Arial" pitchFamily="34" charset="0"/>
              <a:buNone/>
            </a:pPr>
            <a:r>
              <a:rPr lang="en-US" baseline="0" dirty="0" smtClean="0">
                <a:latin typeface="Arial" pitchFamily="34" charset="0"/>
              </a:rPr>
              <a:t>[CLICK]</a:t>
            </a:r>
          </a:p>
          <a:p>
            <a:pPr>
              <a:buFont typeface="Arial" pitchFamily="34" charset="0"/>
              <a:buChar char="•"/>
            </a:pPr>
            <a:r>
              <a:rPr lang="en-US" baseline="0" dirty="0" smtClean="0">
                <a:latin typeface="Arial" pitchFamily="34" charset="0"/>
              </a:rPr>
              <a:t>Do you have the ability to suggest or challenge requirements.  Should you?</a:t>
            </a: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15343F4-3819-4B8F-A35F-59F5994ADF5F}"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the testers know what to test?</a:t>
            </a:r>
          </a:p>
          <a:p>
            <a:r>
              <a:rPr lang="en-US" dirty="0" smtClean="0"/>
              <a:t>Where do they get their information?</a:t>
            </a:r>
          </a:p>
          <a:p>
            <a:r>
              <a:rPr lang="en-US" dirty="0" smtClean="0"/>
              <a:t>The acceptance</a:t>
            </a:r>
            <a:r>
              <a:rPr lang="en-US" baseline="0" dirty="0" smtClean="0"/>
              <a:t> criteria drives the testing.</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 the Wisdom of Crowds approach to defining.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Diverse set of independent individuals </a:t>
            </a:r>
          </a:p>
          <a:p>
            <a:pPr>
              <a:spcBef>
                <a:spcPts val="425"/>
              </a:spcBef>
              <a:buClr>
                <a:srgbClr val="000000"/>
              </a:buClr>
              <a:buFont typeface="Arial" pitchFamily="-112" charset="0"/>
              <a:buChar char="•"/>
            </a:pP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BA, Biz, </a:t>
            </a:r>
            <a:r>
              <a:rPr lang="en-US" sz="900" dirty="0" err="1">
                <a:solidFill>
                  <a:srgbClr val="000000"/>
                </a:solidFill>
                <a:latin typeface="Arial" pitchFamily="-112" charset="0"/>
                <a:ea typeface="Arial" pitchFamily="-112" charset="0"/>
                <a:cs typeface="Arial" pitchFamily="-112" charset="0"/>
                <a:sym typeface="Arial" pitchFamily="-112" charset="0"/>
              </a:rPr>
              <a:t>Devs</a:t>
            </a:r>
            <a:r>
              <a:rPr lang="en-US" sz="900" dirty="0">
                <a:solidFill>
                  <a:srgbClr val="000000"/>
                </a:solidFill>
                <a:latin typeface="Arial" pitchFamily="-112" charset="0"/>
                <a:ea typeface="Arial" pitchFamily="-112" charset="0"/>
                <a:cs typeface="Arial" pitchFamily="-112" charset="0"/>
                <a:sym typeface="Arial" pitchFamily="-112" charset="0"/>
              </a:rPr>
              <a:t>, QA all participate in defining the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have attended the Leadership or Project Management training, you will recall the concept of Collective Wisdom, or Wisdom of the Crowds.  In short, collective wisdom demands the use of a large, diverse set of independent individuals to </a:t>
            </a:r>
            <a:r>
              <a:rPr lang="en-US" sz="900" dirty="0" err="1">
                <a:solidFill>
                  <a:srgbClr val="000000"/>
                </a:solidFill>
                <a:latin typeface="Arial" pitchFamily="-112" charset="0"/>
                <a:ea typeface="Arial" pitchFamily="-112" charset="0"/>
                <a:cs typeface="Arial" pitchFamily="-112" charset="0"/>
                <a:sym typeface="Arial" pitchFamily="-112" charset="0"/>
              </a:rPr>
              <a:t>maximise</a:t>
            </a:r>
            <a:r>
              <a:rPr lang="en-US" sz="900" dirty="0">
                <a:solidFill>
                  <a:srgbClr val="000000"/>
                </a:solidFill>
                <a:latin typeface="Arial" pitchFamily="-112" charset="0"/>
                <a:ea typeface="Arial" pitchFamily="-112" charset="0"/>
                <a:cs typeface="Arial" pitchFamily="-112" charset="0"/>
                <a:sym typeface="Arial" pitchFamily="-112" charset="0"/>
              </a:rPr>
              <a:t> the effectiveness of decision making processes.  This same approach should be considered for acceptance criteria in order to obtain the best coverage of criteria across the requirement.  Developers, analysts, architects and testers should all be able to provide useful input to generating acceptance criteria.</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If you don’t have any background information on these topics, try </a:t>
            </a:r>
            <a:r>
              <a:rPr lang="en-US" sz="900" u="sng" dirty="0">
                <a:solidFill>
                  <a:srgbClr val="009999"/>
                </a:solidFill>
                <a:latin typeface="Arial" pitchFamily="-112" charset="0"/>
                <a:ea typeface="Arial" pitchFamily="-112" charset="0"/>
                <a:cs typeface="Arial" pitchFamily="-112" charset="0"/>
                <a:sym typeface="Arial" pitchFamily="-112" charset="0"/>
                <a:hlinkClick r:id="rId3"/>
              </a:rPr>
              <a:t>http://en.wikipedia.org/wiki/Collective_wisdom</a:t>
            </a:r>
            <a:r>
              <a:rPr lang="en-US" sz="900" dirty="0">
                <a:solidFill>
                  <a:srgbClr val="000000"/>
                </a:solidFill>
                <a:latin typeface="Arial" pitchFamily="-112" charset="0"/>
                <a:ea typeface="Arial" pitchFamily="-112" charset="0"/>
                <a:cs typeface="Arial" pitchFamily="-112" charset="0"/>
                <a:sym typeface="Arial" pitchFamily="-112" charset="0"/>
              </a:rPr>
              <a:t>  or </a:t>
            </a:r>
            <a:r>
              <a:rPr lang="en-US" sz="900" u="sng" dirty="0">
                <a:solidFill>
                  <a:srgbClr val="009999"/>
                </a:solidFill>
                <a:latin typeface="Arial" pitchFamily="-112" charset="0"/>
                <a:ea typeface="Arial" pitchFamily="-112" charset="0"/>
                <a:cs typeface="Arial" pitchFamily="-112" charset="0"/>
                <a:sym typeface="Arial" pitchFamily="-112" charset="0"/>
              </a:rPr>
              <a:t>http://</a:t>
            </a:r>
            <a:r>
              <a:rPr lang="en-US" sz="900" u="sng" dirty="0" err="1">
                <a:solidFill>
                  <a:srgbClr val="009999"/>
                </a:solidFill>
                <a:latin typeface="Arial" pitchFamily="-112" charset="0"/>
                <a:ea typeface="Arial" pitchFamily="-112" charset="0"/>
                <a:cs typeface="Arial" pitchFamily="-112" charset="0"/>
                <a:sym typeface="Arial" pitchFamily="-112" charset="0"/>
              </a:rPr>
              <a:t>en.wikipedia.org/wiki/The_Wisdom_of_Cro</a:t>
            </a:r>
            <a:r>
              <a:rPr lang="en-US" sz="900" u="sng" dirty="0" err="1">
                <a:solidFill>
                  <a:srgbClr val="009999"/>
                </a:solidFill>
                <a:latin typeface="Arial" pitchFamily="-112" charset="0"/>
                <a:ea typeface="Arial" pitchFamily="-112" charset="0"/>
                <a:cs typeface="Arial" pitchFamily="-112" charset="0"/>
                <a:sym typeface="Arial" pitchFamily="-112" charset="0"/>
                <a:hlinkClick r:id="rId4"/>
              </a:rPr>
              <a:t>wds</a:t>
            </a:r>
            <a:r>
              <a:rPr lang="en-US" sz="900" dirty="0">
                <a:solidFill>
                  <a:srgbClr val="000000"/>
                </a:solidFill>
                <a:latin typeface="Arial" pitchFamily="-112" charset="0"/>
                <a:ea typeface="Arial" pitchFamily="-112" charset="0"/>
                <a:cs typeface="Arial" pitchFamily="-112" charset="0"/>
                <a:sym typeface="Arial" pitchFamily="-112" charset="0"/>
                <a:hlinkClick r:id="rId4"/>
              </a:rPr>
              <a:t>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rId4"/>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hlinkClick r:id="rId4"/>
              </a:rPr>
              <a:t>REMOVED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hlinkClick r:id="rId4"/>
            </a:endParaRP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hlinkClick r:id="rId4"/>
              </a:rPr>
              <a:t>Derived with the customer and som</a:t>
            </a:r>
            <a:r>
              <a:rPr lang="en-US" sz="2600" dirty="0">
                <a:solidFill>
                  <a:srgbClr val="292929"/>
                </a:solidFill>
                <a:latin typeface="Arial" pitchFamily="-112" charset="0"/>
                <a:ea typeface="Arial" pitchFamily="-112" charset="0"/>
                <a:cs typeface="Arial" pitchFamily="-112" charset="0"/>
                <a:sym typeface="Arial" pitchFamily="-112" charset="0"/>
              </a:rPr>
              <a:t>eone technical to provide feasibility</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Ask the customer: What will you observe when the story is successfully complete?</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Use Wisdom of Crowds</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Most stories will generate multiple criteria</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All must be met before the story can be completed</a:t>
            </a:r>
          </a:p>
          <a:p>
            <a:pPr>
              <a:spcBef>
                <a:spcPts val="663"/>
              </a:spcBef>
              <a:buClr>
                <a:srgbClr val="00309D"/>
              </a:buClr>
              <a:buSzPct val="150000"/>
              <a:buFont typeface="Arial" pitchFamily="-112" charset="0"/>
              <a:buChar char="•"/>
            </a:pPr>
            <a:r>
              <a:rPr lang="en-US" sz="2600" dirty="0">
                <a:solidFill>
                  <a:srgbClr val="292929"/>
                </a:solidFill>
                <a:latin typeface="Arial" pitchFamily="-112" charset="0"/>
                <a:ea typeface="Arial" pitchFamily="-112" charset="0"/>
                <a:cs typeface="Arial" pitchFamily="-112" charset="0"/>
                <a:sym typeface="Arial" pitchFamily="-112" charset="0"/>
              </a:rPr>
              <a:t>Consider using a template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SMART acronym is widely applicable to many situations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Used to rate suitability</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5 criteria are interconnected.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Measurable will naturally be Achievable and Specific.</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Timely – drives home the independent concept of a story.</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SMART acronym is widely applicable to many situations and is also commonly used to rate meeting actions for suitability.  The five criteria are somewhat interconnected in that Measurable criteria will probably also naturally be Achievable and Specific.  </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From a story point of view, the Timely criteria is worthy of separate discussion.  It’s vital that the criteria for a story don’t assume the completion of another story in the same or later iterations.  For obvious reasons you want to keep the criteria as independent as possible from other stories and not be linked to other stories that may or may not be delivered within the same timeframe.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This format is iteration level acceptance criteria vs. Inception level.  </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Shows positive, alternate and bad paths.</a:t>
            </a:r>
          </a:p>
          <a:p>
            <a:pPr>
              <a:spcBef>
                <a:spcPts val="425"/>
              </a:spcBef>
              <a:buClr>
                <a:srgbClr val="000000"/>
              </a:buClr>
              <a:buFont typeface="Arial" pitchFamily="-112" charset="0"/>
              <a:buChar char="•"/>
            </a:pPr>
            <a:r>
              <a:rPr lang="en-US" sz="900" dirty="0">
                <a:solidFill>
                  <a:srgbClr val="000000"/>
                </a:solidFill>
                <a:latin typeface="Arial" pitchFamily="-112" charset="0"/>
                <a:ea typeface="Arial" pitchFamily="-112" charset="0"/>
                <a:cs typeface="Arial" pitchFamily="-112" charset="0"/>
                <a:sym typeface="Arial" pitchFamily="-112" charset="0"/>
              </a:rPr>
              <a:t>Talk through each one.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a:t>
            </a: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Here we see a set of criteria for an Internet Banking story covering a range of positive, alternate and bad paths through the requirement.  As is expected, the positive paths map directly to the requirements as stated and assume everything is working as expected.</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The alternate path criteria describe non-standard ways to meet the desired outcome, which although may not be considered within the narrative of the story, are still reasonable to assume as usage patterns for the system.</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Bad path criteria describe situations in which the outcome cannot be achieved, in this case how the system would behave in the case of an internal error.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Transparency is extended to how to report</a:t>
            </a:r>
            <a:r>
              <a:rPr lang="en-US" baseline="0" dirty="0" smtClean="0"/>
              <a:t> on Quality.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marL="39688">
              <a:spcBef>
                <a:spcPts val="413"/>
              </a:spcBef>
            </a:pPr>
            <a:r>
              <a:rPr lang="en-US" dirty="0">
                <a:solidFill>
                  <a:srgbClr val="000000"/>
                </a:solidFill>
                <a:latin typeface="Calibri" pitchFamily="-106" charset="0"/>
                <a:ea typeface="Calibri" pitchFamily="-106" charset="0"/>
                <a:cs typeface="Calibri" pitchFamily="-106" charset="0"/>
                <a:sym typeface="Calibri" pitchFamily="-106" charset="0"/>
              </a:rPr>
              <a:t>Once you see a green bar for your functional test suite, developer is confident about his </a:t>
            </a:r>
            <a:r>
              <a:rPr lang="en-US" dirty="0" err="1">
                <a:solidFill>
                  <a:srgbClr val="000000"/>
                </a:solidFill>
                <a:latin typeface="Calibri" pitchFamily="-106" charset="0"/>
                <a:ea typeface="Calibri" pitchFamily="-106" charset="0"/>
                <a:cs typeface="Calibri" pitchFamily="-106" charset="0"/>
                <a:sym typeface="Calibri" pitchFamily="-106" charset="0"/>
              </a:rPr>
              <a:t>checkin</a:t>
            </a:r>
            <a:endParaRPr lang="en-US" dirty="0">
              <a:solidFill>
                <a:srgbClr val="000000"/>
              </a:solidFill>
              <a:latin typeface="Calibri" pitchFamily="-106" charset="0"/>
              <a:ea typeface="Calibri" pitchFamily="-106" charset="0"/>
              <a:cs typeface="Calibri" pitchFamily="-106" charset="0"/>
              <a:sym typeface="Calibri" pitchFamily="-106" charset="0"/>
            </a:endParaRPr>
          </a:p>
          <a:p>
            <a:pPr marL="39688">
              <a:spcBef>
                <a:spcPts val="413"/>
              </a:spcBef>
            </a:pPr>
            <a:r>
              <a:rPr lang="en-US" dirty="0">
                <a:solidFill>
                  <a:srgbClr val="000000"/>
                </a:solidFill>
                <a:latin typeface="Calibri" pitchFamily="-106" charset="0"/>
                <a:ea typeface="Calibri" pitchFamily="-106" charset="0"/>
                <a:cs typeface="Calibri" pitchFamily="-106" charset="0"/>
                <a:sym typeface="Calibri" pitchFamily="-106" charset="0"/>
              </a:rPr>
              <a:t>Faster feedback is one of the pillars of agile - automation helps to achieve the same.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0"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marL="39688"/>
            <a:r>
              <a:rPr lang="en-US" dirty="0">
                <a:solidFill>
                  <a:srgbClr val="000000"/>
                </a:solidFill>
                <a:latin typeface="Calibri" pitchFamily="-106" charset="0"/>
                <a:ea typeface="Calibri" pitchFamily="-106" charset="0"/>
                <a:cs typeface="Calibri" pitchFamily="-106" charset="0"/>
                <a:sym typeface="Calibri" pitchFamily="-106" charset="0"/>
              </a:rPr>
              <a:t>Can also talk about agile friendly tools</a:t>
            </a:r>
          </a:p>
          <a:p>
            <a:pPr marL="39688"/>
            <a:r>
              <a:rPr lang="en-US" u="sng" dirty="0">
                <a:solidFill>
                  <a:srgbClr val="000000"/>
                </a:solidFill>
                <a:latin typeface="Calibri" pitchFamily="-106" charset="0"/>
                <a:ea typeface="Calibri" pitchFamily="-106" charset="0"/>
                <a:cs typeface="Calibri" pitchFamily="-106" charset="0"/>
                <a:sym typeface="Calibri" pitchFamily="-106" charset="0"/>
                <a:hlinkClick r:id="rId3"/>
              </a:rPr>
              <a:t>http://agilesoftwaretesting.com/?p=56</a:t>
            </a:r>
            <a:endParaRPr lang="en-US" u="sng" dirty="0">
              <a:solidFill>
                <a:srgbClr val="000000"/>
              </a:solidFill>
              <a:latin typeface="Calibri" pitchFamily="-106" charset="0"/>
              <a:ea typeface="Calibri" pitchFamily="-106" charset="0"/>
              <a:cs typeface="Calibri" pitchFamily="-106" charset="0"/>
              <a:sym typeface="Calibri" pitchFamily="-106"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 that Smells are merely a way to recognize</a:t>
            </a:r>
            <a:r>
              <a:rPr lang="en-US" baseline="0" dirty="0" smtClean="0"/>
              <a:t> potential </a:t>
            </a:r>
            <a:r>
              <a:rPr lang="en-US" baseline="0" dirty="0" err="1" smtClean="0"/>
              <a:t>refactorings</a:t>
            </a:r>
            <a:endParaRPr lang="en-US" dirty="0" smtClean="0"/>
          </a:p>
          <a:p>
            <a:endParaRPr lang="en-US" dirty="0" smtClean="0"/>
          </a:p>
          <a:p>
            <a:r>
              <a:rPr lang="en-US" dirty="0" smtClean="0"/>
              <a:t>Long Methods</a:t>
            </a:r>
            <a:r>
              <a:rPr lang="en-US" baseline="0" dirty="0" smtClean="0"/>
              <a:t> suggest Extract Method</a:t>
            </a:r>
            <a:endParaRPr lang="en-US" dirty="0" smtClean="0"/>
          </a:p>
          <a:p>
            <a:r>
              <a:rPr lang="en-US" dirty="0" smtClean="0"/>
              <a:t>Explaining Comments</a:t>
            </a:r>
            <a:r>
              <a:rPr lang="en-US" baseline="0" dirty="0" smtClean="0"/>
              <a:t> – suggest extract method and remove comments</a:t>
            </a:r>
            <a:endParaRPr lang="en-US" dirty="0" smtClean="0"/>
          </a:p>
          <a:p>
            <a:r>
              <a:rPr lang="en-US" dirty="0" smtClean="0"/>
              <a:t>Magic Numbers - An unnamed or </a:t>
            </a:r>
            <a:r>
              <a:rPr lang="en-US" dirty="0" smtClean="0">
                <a:hlinkClick r:id="rId3" tooltip="Software documentation"/>
              </a:rPr>
              <a:t>ill-documented</a:t>
            </a:r>
            <a:r>
              <a:rPr lang="en-US" dirty="0" smtClean="0"/>
              <a:t> numerical constant value.  From </a:t>
            </a:r>
            <a:r>
              <a:rPr lang="en-US" dirty="0" err="1" smtClean="0"/>
              <a:t>wikipedia</a:t>
            </a:r>
            <a:r>
              <a:rPr lang="en-US" dirty="0" smtClean="0"/>
              <a:t>.</a:t>
            </a:r>
          </a:p>
          <a:p>
            <a:endParaRPr lang="en-US" dirty="0" smtClean="0"/>
          </a:p>
          <a:p>
            <a:endParaRPr lang="en-US" dirty="0" smtClean="0"/>
          </a:p>
          <a:p>
            <a:endParaRPr lang="en-US" dirty="0" smtClean="0"/>
          </a:p>
          <a:p>
            <a:r>
              <a:rPr lang="en-US" dirty="0" smtClean="0"/>
              <a:t>“Refactoring to Patterns” by Joshua </a:t>
            </a:r>
            <a:r>
              <a:rPr lang="en-US" dirty="0" err="1" smtClean="0"/>
              <a:t>Kerievsky</a:t>
            </a:r>
            <a:r>
              <a:rPr lang="en-US" dirty="0" smtClean="0"/>
              <a:t> is an excellent resource for developers looking for</a:t>
            </a:r>
            <a:r>
              <a:rPr lang="en-US" baseline="0" dirty="0" smtClean="0"/>
              <a:t> ways to identify smells and their suggested </a:t>
            </a:r>
            <a:r>
              <a:rPr lang="en-US" baseline="0" dirty="0" err="1" smtClean="0"/>
              <a:t>refactorings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14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sz="1400" b="1">
                <a:latin typeface="Times" pitchFamily="-106" charset="0"/>
                <a:ea typeface="Times" pitchFamily="-106" charset="0"/>
                <a:cs typeface="Times" pitchFamily="-106" charset="0"/>
                <a:sym typeface="Times" pitchFamily="-106" charset="0"/>
              </a:rPr>
              <a:t>Why Traditional, Record-and-Playback, Heavyweight, Commercial Test Automation Solutions Are Not Agile</a:t>
            </a:r>
          </a:p>
          <a:p>
            <a:pPr>
              <a:spcBef>
                <a:spcPts val="14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Three key reasons: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The test-last workflow encouraged by such tools is all wrong for Agile teams.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The unmaintainable scripts created with such tools become an impediment to change.</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Such specialized tools create a need for Test Automation Specialists and thus foster silos.</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Let’s look at each of these concerns in turn, then look at how Agile-friendly tools address them.</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sz="1400" b="1">
                <a:latin typeface="Times" pitchFamily="-106" charset="0"/>
                <a:ea typeface="Times" pitchFamily="-106" charset="0"/>
                <a:cs typeface="Times" pitchFamily="-106" charset="0"/>
                <a:sym typeface="Times" pitchFamily="-106" charset="0"/>
              </a:rPr>
              <a:t>Test-Last Automation</a:t>
            </a:r>
          </a:p>
          <a:p>
            <a:pPr>
              <a:spcBef>
                <a:spcPts val="14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Traditional, heavyweight, record-and-playback tools force teams to wait until after the software is done – or at least the interface is done – before automation can begin. After all, it’s hard to record scripts against an interface that doesn’t exist yet. So the usual workflow for automating tests with a traditional test automation tool looks something like this: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Test analysts design and document the tests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Test executors execute the tests and report the bugs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Developers fix the bugs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Test executors re-execute the tests and verify the fixes (repeating as needed)</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…time passes…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Test automation specialists automate the regression tests using the test documents as specifications</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Looking at the workflow this way, it’s surprising to me that this particular test automation strategy ever works, even in traditional environments with long release cycles and strict change management practices. By the time we get around to automating the tests, the software is done and ready to ship. So those tests are not going to uncover much information that we don’t already know.</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Sure, automated regression tests are theoretically handy for the next release. But usually the changes made for the next release break those automated tests (see concern #2, maintainability, coming up next). The result for most contexts: high cost, limited benefit. In short, such a workflow is a recipe for failure on any project, not just for Agile teams. The teams that have made this workflow work well in their context have had to work very, very hard at it.</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However, this workflow is particularly bad in an Agile context where it results in an intolerably high level of waste and too much feedback latency.</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b="1">
                <a:latin typeface="Times" pitchFamily="-106" charset="0"/>
                <a:ea typeface="Times" pitchFamily="-106" charset="0"/>
                <a:cs typeface="Times" pitchFamily="-106" charset="0"/>
                <a:sym typeface="Times" pitchFamily="-106" charset="0"/>
              </a:rPr>
              <a:t>Waste</a:t>
            </a:r>
            <a:r>
              <a:rPr lang="en-US">
                <a:latin typeface="Times" pitchFamily="-106" charset="0"/>
                <a:ea typeface="Times" pitchFamily="-106" charset="0"/>
                <a:cs typeface="Times" pitchFamily="-106" charset="0"/>
                <a:sym typeface="Times" pitchFamily="-106" charset="0"/>
              </a:rPr>
              <a:t>: the same information is duplicated in both the manual and automated regression tests. Actually, it’s duplicated elsewhere too. But for now, let’s just focus on the duplication in the manual and automated tests.</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b="1">
                <a:latin typeface="Times" pitchFamily="-106" charset="0"/>
                <a:ea typeface="Times" pitchFamily="-106" charset="0"/>
                <a:cs typeface="Times" pitchFamily="-106" charset="0"/>
                <a:sym typeface="Times" pitchFamily="-106" charset="0"/>
              </a:rPr>
              <a:t>Feedback Latency</a:t>
            </a:r>
            <a:r>
              <a:rPr lang="en-US">
                <a:latin typeface="Times" pitchFamily="-106" charset="0"/>
                <a:ea typeface="Times" pitchFamily="-106" charset="0"/>
                <a:cs typeface="Times" pitchFamily="-106" charset="0"/>
                <a:sym typeface="Times" pitchFamily="-106" charset="0"/>
              </a:rPr>
              <a:t>: the bulk of the testing in this workflow is manual, and that means it takes days or weeks to discover the effect of a given change. If we’re working in 4 week sprints, waiting 3 – 4 weeks for regression test results just does not work.</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Agile teams need the fast feedback that automated system/acceptance tests can provide. Further, test-last tools cannot support Acceptance Test Driven Development (ATDD). Agile teams need tools that support starting the test automation effort immediately, using a test-first approach.</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sz="1400" b="1">
                <a:latin typeface="Times" pitchFamily="-106" charset="0"/>
                <a:ea typeface="Times" pitchFamily="-106" charset="0"/>
                <a:cs typeface="Times" pitchFamily="-106" charset="0"/>
                <a:sym typeface="Times" pitchFamily="-106" charset="0"/>
              </a:rPr>
              <a:t>Unmaintainable Piles of Spaghetti Scripts</a:t>
            </a:r>
          </a:p>
          <a:p>
            <a:pPr>
              <a:spcBef>
                <a:spcPts val="14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Automated scripts created with record-and-playback tools usually contain a messy combination of at least three different kinds of information:</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Expectations about the behavior of the software under test given a set of conditions.</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Implementation-specific details about the interface.</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Code to drive the application to the desired state for testing.</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So a typical script will have statements to click buttons identified by hard-coded button ids followed by statements that verify the resulting window title followed by statements to verify the calculated value in a field identified by another hard-coded id, like so:</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Courier" pitchFamily="-106" charset="0"/>
                <a:ea typeface="Courier" pitchFamily="-106" charset="0"/>
                <a:cs typeface="Courier" pitchFamily="-106" charset="0"/>
                <a:sym typeface="Courier" pitchFamily="-106" charset="0"/>
              </a:rPr>
              <a:t>field("item_1").enter_value("12345")</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button("lookup_item_1").click</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field("price_1").verify_value("$7.00")</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field("qty_1").enter_value("6")</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button("total_next").click</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active_window.verify_title("Checkout")</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field("purchase_total").verify_value("$42.00")</a:t>
            </a:r>
            <a:endParaRPr lang="en-US">
              <a:latin typeface="Times" pitchFamily="-106" charset="0"/>
              <a:ea typeface="Times" pitchFamily="-106" charset="0"/>
              <a:cs typeface="Times" pitchFamily="-106" charset="0"/>
              <a:sym typeface="Times" pitchFamily="-106" charset="0"/>
            </a:endParaRP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The essence of the test was to verify that ordering 6 items at $7 each results in a shopping cart total of $42. But because the script has a mixture of expectations and UI-specific details, we end up with a whole bunch of extraneous implementation details obfuscating the real test.</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(If you’re nodding along, thinking to yourself, “Yup, looks like our test scripts,” then you have my sympathies. My deep, deep sympathies. Good, maintainable, automated test scripts do not look like that.)</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All that extraneous stuff doesn’t just obscure the essence of the test. It also makes such scripts hard to maintain. Every time a button id changes, or the workflow changes, say with a “Shipping Options” screen inserted before the Checkout screen, the script has to be updated. But that value $42.00? That only changes if the underlying business rules change, say during the “Buy 5, get a 6th free!” sale week.</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Of course, there are teams that have poured resources, time, and effort into creating maintainable tests using traditional test automation tools. They use data-driven test strategies to pull the test data into files or databases. They create reusable libraries of functions for common action sequences like logging in. They create an abstract layer (a GUI map) between the GUI elements and the tests. They use good programming practices, have coding standards in place, and know about refactoring techniques to keep code DRY. I know about these approaches. I’ve done them all.</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But I had to fight the tools the whole way. The traditional heavyweight test automation tools are optimized for record-and-playback, not for writing maintainable test code. One of the early commercial tools I used even made it impossible to create a separate reusable library of functions: you had to put any general-use functions into a library file that shipped with the tool (making tool upgrades a nightmare). That’s just EVIL.</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Agile teams need tools that separate the essence of the test from the implementation details. Such a separation is a hallmark of good design and increases maintainability. Agile teams also need tools that support and encourage good programming practices for the code portion of the test automation. And that means they need to write the test automation code using real, general use languages, with real IDEs, not vendor script languages in hamstrung IDEs.</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sz="1400" b="1">
                <a:latin typeface="Times" pitchFamily="-106" charset="0"/>
                <a:ea typeface="Times" pitchFamily="-106" charset="0"/>
                <a:cs typeface="Times" pitchFamily="-106" charset="0"/>
                <a:sym typeface="Times" pitchFamily="-106" charset="0"/>
              </a:rPr>
              <a:t>Silos of Test Automation Specialists</a:t>
            </a:r>
          </a:p>
          <a:p>
            <a:pPr>
              <a:spcBef>
                <a:spcPts val="14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Traditional QA departments working in a traditional waterfall/phased context, and automating tests, usually have a dedicated team of test automation specialists. This traditional structure addresses several forces: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Many “black-box” testers don’t code, don’t want to code, and don’t have the necessary technical skills to do effective test automation. Yes, they can click the “Record” button in the tool. But most teams I talk to these days have figured out that having non-technical testers record their actions is not a viable test automation strategy.</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The license fees for traditional record-and-playback test automation tools are insanely expensive. Most organizations simply do not have the budget to buy licenses for everyone. Thus only the anointed few are allowed to use the tools.</a:t>
            </a:r>
          </a:p>
          <a:p>
            <a:pPr>
              <a:spcBef>
                <a:spcPts val="1200"/>
              </a:spcBef>
              <a:buFontTx/>
              <a:buAutoNum type="arabicPeriod"/>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Many developers view the specialized QA tools with disdain. They want to write code in real programming languages, not in some wacky vendorscript language using a hamstrung IDE.</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Thus, the role of the Test Automation Specialist was born. These specialists usually work in relative isolation. They don’t do day-to-day testing, and they don’t have their hands in the production code. They have limited interactions with the testers and developers. Their job is to turn manual tests into automated tests.</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That isolation means that if the production code isn’t testable, these specialists have to find a workaround because testability enhancements are usually low on the priority list for the developers. I’ve been one of these specialists, and I’ve fought untestable code to get automated tests in place. It’s frustrating, but oddly addictive. When I managed to automate tests against an untestable interface, I felt like I’d slain </a:t>
            </a:r>
            <a:r>
              <a:rPr lang="en-US" u="sng">
                <a:solidFill>
                  <a:srgbClr val="001EE5"/>
                </a:solidFill>
                <a:latin typeface="Times" pitchFamily="-106" charset="0"/>
                <a:ea typeface="Times" pitchFamily="-106" charset="0"/>
                <a:cs typeface="Times" pitchFamily="-106" charset="0"/>
                <a:sym typeface="Times" pitchFamily="-106" charset="0"/>
                <a:hlinkClick r:id="rId3"/>
              </a:rPr>
              <a:t>Grendel</a:t>
            </a:r>
            <a:r>
              <a:rPr lang="en-US">
                <a:latin typeface="Times" pitchFamily="-106" charset="0"/>
                <a:ea typeface="Times" pitchFamily="-106" charset="0"/>
                <a:cs typeface="Times" pitchFamily="-106" charset="0"/>
                <a:sym typeface="Times" pitchFamily="-106" charset="0"/>
              </a:rPr>
              <a:t>, Grendel’s mother, all the Grendel cousins, and the horse they rode in on. I felt like a superhero.</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But Agile teams increase their effectiveness and efficiency by breaking down silos, not by creating test automation superheroes. That means the test automation effort becomes a collaboration. Business stakeholders, analysts, and black box testers contribute tests expressed in an automatable form (e.g. a Fit table) while the programmers write the code to hook the tests up to the implementation.</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Since the programmers write the code to hook the tests to the implementation while implementing the user stories, they naturally end up writing more testable code. They’re not going to spend 3 days trying to find a workaround to address a field that doesn’t have a unique ID when they could spend 5 minutes adding the unique ID. Collaborating means that automating tests becomes a routine part of implementing code instead of an exercise in slaying Grendels. Less fun for test automation superheroes, but much more sensible for teams that actually want to get stuff done.</a:t>
            </a:r>
          </a:p>
          <a:p>
            <a:pPr>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So that means Agile teams need tools that foster collaboration rather than tools that encourage a whole separate silo of specialists.</a:t>
            </a:r>
          </a:p>
          <a:p>
            <a:pPr>
              <a:spcBef>
                <a:spcPts val="1200"/>
              </a:spcBef>
              <a:tabLst>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 pos="139700" algn="l"/>
                <a:tab pos="457200" algn="l"/>
              </a:tabLst>
            </a:pPr>
            <a:endParaRPr lang="en-US" sz="1600">
              <a:solidFill>
                <a:srgbClr val="000000"/>
              </a:solidFill>
              <a:latin typeface="Arial" pitchFamily="-106" charset="0"/>
              <a:ea typeface="Arial" pitchFamily="-106" charset="0"/>
              <a:cs typeface="Arial" pitchFamily="-106" charset="0"/>
              <a:sym typeface="Arial" pitchFamily="-106"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1400"/>
              </a:spcBef>
              <a:tabLst>
                <a:tab pos="139700" algn="l"/>
                <a:tab pos="457200" algn="l"/>
                <a:tab pos="139700" algn="l"/>
                <a:tab pos="457200" algn="l"/>
                <a:tab pos="139700" algn="l"/>
                <a:tab pos="457200" algn="l"/>
                <a:tab pos="139700" algn="l"/>
                <a:tab pos="457200" algn="l"/>
                <a:tab pos="139700" algn="l"/>
                <a:tab pos="457200" algn="l"/>
              </a:tabLst>
            </a:pPr>
            <a:r>
              <a:rPr lang="en-US" sz="1400" b="1">
                <a:latin typeface="Times" pitchFamily="-106" charset="0"/>
                <a:ea typeface="Times" pitchFamily="-106" charset="0"/>
                <a:cs typeface="Times" pitchFamily="-106" charset="0"/>
                <a:sym typeface="Times" pitchFamily="-106" charset="0"/>
              </a:rPr>
              <a:t>Characteristics of Effective Agile Test Automation Tools</a:t>
            </a:r>
          </a:p>
          <a:p>
            <a:pPr>
              <a:spcBef>
                <a:spcPts val="14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Reviewing the problems with traditional test automation tools, we find that Agile teams need test automation tools/frameworks that:</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Support starting the test automation effort immediately, using a test-first approach.</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Separate the essence of the test from the implementation details.</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Support and encourage good programming practices for the code portion of the test automation.</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Support writing test automation code using real languages, with real IDEs.</a:t>
            </a:r>
          </a:p>
          <a:p>
            <a:pPr>
              <a:spcBef>
                <a:spcPts val="1200"/>
              </a:spcBef>
              <a:buFont typeface="Times" pitchFamily="-106" charset="0"/>
              <a:buChar cha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Foster collaboration.</a:t>
            </a:r>
          </a:p>
          <a:p>
            <a:pP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Fit, Fitnesse, and related tools (see the list at the end of the post for more) do just that.</a:t>
            </a:r>
          </a:p>
          <a:p>
            <a:pP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Testers or business stakeholders express expectations about the business-facing, externally visible behavior in a table using keywords or a Domain Specific Language (DSL). Programmers encapsulate all the implementation details, the button-pushing or API-calling bits, in a library or fixture.</a:t>
            </a:r>
          </a:p>
          <a:p>
            <a:pPr>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So our Shopping Cart example from above might be expressed like this:</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Courier" pitchFamily="-106" charset="0"/>
                <a:ea typeface="Courier" pitchFamily="-106" charset="0"/>
                <a:cs typeface="Courier" pitchFamily="-106" charset="0"/>
                <a:sym typeface="Courier" pitchFamily="-106" charset="0"/>
              </a:rPr>
              <a:t>Choose item by sku 12345</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Item price should be $7.00</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Set quantity to 6</a:t>
            </a:r>
            <a:br>
              <a:rPr lang="en-US">
                <a:latin typeface="Courier" pitchFamily="-106" charset="0"/>
                <a:ea typeface="Courier" pitchFamily="-106" charset="0"/>
                <a:cs typeface="Courier" pitchFamily="-106" charset="0"/>
                <a:sym typeface="Courier" pitchFamily="-106" charset="0"/>
              </a:rPr>
            </a:br>
            <a:r>
              <a:rPr lang="en-US">
                <a:latin typeface="Courier" pitchFamily="-106" charset="0"/>
                <a:ea typeface="Courier" pitchFamily="-106" charset="0"/>
                <a:cs typeface="Courier" pitchFamily="-106" charset="0"/>
                <a:sym typeface="Courier" pitchFamily="-106" charset="0"/>
              </a:rPr>
              <a:t>Shopping cart total should be $42.00</a:t>
            </a:r>
            <a:endParaRPr lang="en-US">
              <a:latin typeface="Times" pitchFamily="-106" charset="0"/>
              <a:ea typeface="Times" pitchFamily="-106" charset="0"/>
              <a:cs typeface="Times" pitchFamily="-106" charset="0"/>
              <a:sym typeface="Times" pitchFamily="-106" charset="0"/>
            </a:endParaRP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See, no button IDs. No field IDs. Nothing except the essence of the test.</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And by writing our test in that kind of stripped-down-to-the-essence way makes it no longer just a test. As </a:t>
            </a:r>
            <a:r>
              <a:rPr lang="en-US" u="sng">
                <a:solidFill>
                  <a:srgbClr val="001EE5"/>
                </a:solidFill>
                <a:latin typeface="Times" pitchFamily="-106" charset="0"/>
                <a:ea typeface="Times" pitchFamily="-106" charset="0"/>
                <a:cs typeface="Times" pitchFamily="-106" charset="0"/>
                <a:sym typeface="Times" pitchFamily="-106" charset="0"/>
                <a:hlinkClick r:id="rId3"/>
              </a:rPr>
              <a:t>Brian Marick</a:t>
            </a:r>
            <a:r>
              <a:rPr lang="en-US">
                <a:latin typeface="Times" pitchFamily="-106" charset="0"/>
                <a:ea typeface="Times" pitchFamily="-106" charset="0"/>
                <a:cs typeface="Times" pitchFamily="-106" charset="0"/>
                <a:sym typeface="Times" pitchFamily="-106" charset="0"/>
              </a:rPr>
              <a:t> would point out, it’s an example of how the software should behave in a particular situation. It’s something we can articulate, discuss, and explore while we’re still figuring out the requirements. The team as a whole can collaborate on creating many such examples as part of the effort to gain a shared understanding of the real requirements for a given user story.</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Expressing tests this way makes them automatable, not automated. Automating the test happens later, when the user story is implemented. That’s when the programmers write the code to hook the test up to the implementation, and that’s when the test becomes an executable specification.</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Before it is automated, that same artifact can serve as a manual test script. However, unlike the traditional test automation workflow where manual tests are translated into automated tests, here there is no wasteful translation of one artifact into another. Instead, the one artifact is leveraged for multiple purposes.</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r>
              <a:rPr lang="en-US">
                <a:latin typeface="Times" pitchFamily="-106" charset="0"/>
                <a:ea typeface="Times" pitchFamily="-106" charset="0"/>
                <a:cs typeface="Times" pitchFamily="-106" charset="0"/>
                <a:sym typeface="Times" pitchFamily="-106" charset="0"/>
              </a:rPr>
              <a:t>For that matter, because we’re omitting implementation-specific details from the test, the test can be re-used if the system were ported to a completely different technology. There is nothing specific to a Windows or Web-based interface in the test. The test would be equally valid for a green screen, a Web services interface, a command line interface, or even a punch-card interface. Leverage. It’s all about the leverage.</a:t>
            </a:r>
          </a:p>
          <a:p>
            <a:pPr>
              <a:spcBef>
                <a:spcPts val="1200"/>
              </a:spcBef>
              <a:tabLst>
                <a:tab pos="139700" algn="l"/>
                <a:tab pos="457200" algn="l"/>
                <a:tab pos="139700" algn="l"/>
                <a:tab pos="457200" algn="l"/>
                <a:tab pos="139700" algn="l"/>
                <a:tab pos="457200" algn="l"/>
                <a:tab pos="139700" algn="l"/>
                <a:tab pos="457200" algn="l"/>
                <a:tab pos="139700" algn="l"/>
                <a:tab pos="457200" algn="l"/>
              </a:tabLst>
            </a:pPr>
            <a:endParaRPr lang="en-US" sz="1600">
              <a:solidFill>
                <a:srgbClr val="000000"/>
              </a:solidFill>
              <a:latin typeface="Arial" pitchFamily="-106" charset="0"/>
              <a:ea typeface="Arial" pitchFamily="-106" charset="0"/>
              <a:cs typeface="Arial" pitchFamily="-106" charset="0"/>
              <a:sym typeface="Arial" pitchFamily="-106"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Transparency is extended to how to report</a:t>
            </a:r>
            <a:r>
              <a:rPr lang="en-US" baseline="0" dirty="0" smtClean="0"/>
              <a:t> on Quality.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a:solidFill>
            <a:srgbClr val="FFFFFF"/>
          </a:solidFill>
          <a:ln/>
        </p:spPr>
      </p:sp>
      <p:sp>
        <p:nvSpPr>
          <p:cNvPr id="8294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Reporting metrics that answer these questions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Pairing metrics with answering these questions gives more context</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noRot="1" noChangeAspect="1" noChangeArrowheads="1"/>
          </p:cNvSpPr>
          <p:nvPr>
            <p:ph type="sldImg"/>
          </p:nvPr>
        </p:nvSpPr>
        <p:spPr>
          <a:solidFill>
            <a:srgbClr val="FFFFFF"/>
          </a:solidFill>
          <a:ln/>
        </p:spPr>
      </p:sp>
      <p:sp>
        <p:nvSpPr>
          <p:cNvPr id="84994"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busy is testing?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This allows the IM to understand if testers need help or if testers can help somewhere else</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Burn up.  Shows the total test to be completed and what remains.</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w/out test cases may mean that the testers are behind in writing test cases or something else.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Rot="1" noChangeAspect="1" noChangeArrowheads="1"/>
          </p:cNvSpPr>
          <p:nvPr>
            <p:ph type="sldImg"/>
          </p:nvPr>
        </p:nvSpPr>
        <p:spPr>
          <a:solidFill>
            <a:srgbClr val="FFFFFF"/>
          </a:solidFill>
          <a:ln/>
        </p:spPr>
      </p:sp>
      <p:sp>
        <p:nvSpPr>
          <p:cNvPr id="87042"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Severity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How bad from a technical perspective.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Defect finder rating.</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Failed tests by functional area</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Priority of defects found.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What order defects should be fixed</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Biz, customer, product manager rating.</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p:cNvSpPr>
            <a:spLocks noGrp="1" noRot="1" noChangeAspect="1" noChangeArrowheads="1"/>
          </p:cNvSpPr>
          <p:nvPr>
            <p:ph type="sldImg"/>
          </p:nvPr>
        </p:nvSpPr>
        <p:spPr>
          <a:solidFill>
            <a:srgbClr val="FFFFFF"/>
          </a:solidFill>
          <a:ln/>
        </p:spPr>
      </p:sp>
      <p:sp>
        <p:nvSpPr>
          <p:cNvPr id="89090"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bouncing back to development means that something is not right with the acceptance criteria or the dev work.</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Stories without test cases is obvious risk that functionality is not being tested.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Rot="1" noChangeAspect="1" noChangeArrowheads="1"/>
          </p:cNvSpPr>
          <p:nvPr>
            <p:ph type="sldImg"/>
          </p:nvPr>
        </p:nvSpPr>
        <p:spPr>
          <a:solidFill>
            <a:srgbClr val="FFFFFF"/>
          </a:solidFill>
          <a:ln/>
        </p:spPr>
      </p:sp>
      <p:sp>
        <p:nvSpPr>
          <p:cNvPr id="91138"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Kind of a burn up for the total project.  </a:t>
            </a:r>
          </a:p>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By functional area, how many points are in testing now.  </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Rot="1" noChangeAspect="1" noChangeArrowheads="1"/>
          </p:cNvSpPr>
          <p:nvPr>
            <p:ph type="sldImg"/>
          </p:nvPr>
        </p:nvSpPr>
        <p:spPr>
          <a:solidFill>
            <a:srgbClr val="FFFFFF"/>
          </a:solidFill>
          <a:ln/>
        </p:spPr>
      </p:sp>
      <p:sp>
        <p:nvSpPr>
          <p:cNvPr id="93186" name="Rectangle 2"/>
          <p:cNvSpPr>
            <a:spLocks noGrp="1" noChangeArrowheads="1"/>
          </p:cNvSpPr>
          <p:nvPr>
            <p:ph type="body" idx="1"/>
          </p:nvPr>
        </p:nvSpPr>
        <p:spPr>
          <a:noFill/>
        </p:spPr>
        <p:txBody>
          <a:bodyPr/>
          <a:lstStyle/>
          <a:p>
            <a:pPr eaLnBrk="1" hangingPunct="1">
              <a:spcBef>
                <a:spcPts val="425"/>
              </a:spcBef>
              <a:buClr>
                <a:srgbClr val="000000"/>
              </a:buClr>
              <a:buFontTx/>
              <a:buChar char="•"/>
            </a:pPr>
            <a:r>
              <a:rPr lang="en-US" smtClean="0">
                <a:solidFill>
                  <a:srgbClr val="000000"/>
                </a:solidFill>
                <a:latin typeface="Arial" pitchFamily="34" charset="0"/>
                <a:cs typeface="Arial" pitchFamily="34" charset="0"/>
                <a:sym typeface="Arial" pitchFamily="34" charset="0"/>
              </a:rPr>
              <a:t>Very subjective</a:t>
            </a:r>
          </a:p>
          <a:p>
            <a:pPr eaLnBrk="1" hangingPunct="1">
              <a:spcBef>
                <a:spcPts val="425"/>
              </a:spcBef>
              <a:buClr>
                <a:srgbClr val="000000"/>
              </a:buClr>
              <a:buFontTx/>
              <a:buChar char="•"/>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a:t>
            </a:r>
          </a:p>
          <a:p>
            <a:pPr eaLnBrk="1" hangingPunct="1">
              <a:spcBef>
                <a:spcPts val="425"/>
              </a:spcBef>
            </a:pPr>
            <a:r>
              <a:rPr lang="en-US" smtClean="0">
                <a:solidFill>
                  <a:srgbClr val="000000"/>
                </a:solidFill>
                <a:latin typeface="Arial" pitchFamily="34" charset="0"/>
                <a:cs typeface="Arial" pitchFamily="34" charset="0"/>
                <a:sym typeface="Arial" pitchFamily="34" charset="0"/>
              </a:rPr>
              <a:t>So hopefully we</a:t>
            </a:r>
            <a:r>
              <a:rPr lang="ja-JP" altLang="en-US" smtClean="0">
                <a:solidFill>
                  <a:srgbClr val="000000"/>
                </a:solidFill>
                <a:latin typeface="Arial" pitchFamily="34" charset="0"/>
                <a:cs typeface="Arial" pitchFamily="34" charset="0"/>
                <a:sym typeface="Arial" pitchFamily="34" charset="0"/>
              </a:rPr>
              <a:t>’</a:t>
            </a:r>
            <a:r>
              <a:rPr lang="en-US" altLang="ja-JP" smtClean="0">
                <a:solidFill>
                  <a:srgbClr val="000000"/>
                </a:solidFill>
                <a:latin typeface="Arial" pitchFamily="34" charset="0"/>
                <a:cs typeface="Arial" pitchFamily="34" charset="0"/>
                <a:sym typeface="Arial" pitchFamily="34" charset="0"/>
              </a:rPr>
              <a:t>re all of the opinion that without context metrics can paint misleading or even downright incorrect pictures of the state of the software being tested.  An alternative approach is to pair whatever metrics are being used with answers to these five questions.  Each one reports on a different aspect of the testing process and give the ability to provide the context that is so often missing from pure metric-based reporting.  </a:t>
            </a:r>
          </a:p>
          <a:p>
            <a:pPr eaLnBrk="1" hangingPunct="1">
              <a:spcBef>
                <a:spcPts val="425"/>
              </a:spcBef>
            </a:pPr>
            <a:endParaRPr lang="en-US" smtClean="0">
              <a:solidFill>
                <a:srgbClr val="000000"/>
              </a:solidFill>
              <a:latin typeface="Arial" pitchFamily="34" charset="0"/>
              <a:cs typeface="Arial" pitchFamily="34" charset="0"/>
              <a:sym typeface="Arial" pitchFamily="34" charset="0"/>
            </a:endParaRPr>
          </a:p>
          <a:p>
            <a:pPr eaLnBrk="1" hangingPunct="1">
              <a:spcBef>
                <a:spcPts val="425"/>
              </a:spcBef>
            </a:pPr>
            <a:r>
              <a:rPr lang="en-US" smtClean="0">
                <a:solidFill>
                  <a:srgbClr val="000000"/>
                </a:solidFill>
                <a:latin typeface="Arial" pitchFamily="34" charset="0"/>
                <a:cs typeface="Arial" pitchFamily="34" charset="0"/>
                <a:sym typeface="Arial" pitchFamily="34" charset="0"/>
              </a:rPr>
              <a:t>Obviously these questions will produce subjective opinions in the answers, but even this subjectivity along with frequent reporting and established trust should give a accurate representation of the testing efforts.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Let’s go back to the hygiene</a:t>
            </a:r>
            <a:r>
              <a:rPr lang="en-US" baseline="0" dirty="0" smtClean="0"/>
              <a:t> issue</a:t>
            </a:r>
          </a:p>
          <a:p>
            <a:pPr>
              <a:buFont typeface="Arial" pitchFamily="34" charset="0"/>
              <a:buChar char="•"/>
            </a:pPr>
            <a:r>
              <a:rPr lang="en-US" baseline="0" dirty="0" smtClean="0"/>
              <a:t>You work out. You can’t really smell yourself, because you’ve been – immersed in it.</a:t>
            </a:r>
          </a:p>
          <a:p>
            <a:pPr>
              <a:buFont typeface="Arial" pitchFamily="34" charset="0"/>
              <a:buChar char="•"/>
            </a:pPr>
            <a:r>
              <a:rPr lang="en-US" baseline="0" dirty="0" smtClean="0"/>
              <a:t>Consider what happens when you work by yourself.</a:t>
            </a:r>
          </a:p>
          <a:p>
            <a:pPr>
              <a:buFont typeface="Arial" pitchFamily="34" charset="0"/>
              <a:buChar char="•"/>
            </a:pPr>
            <a:r>
              <a:rPr lang="en-US" baseline="0" dirty="0" smtClean="0"/>
              <a:t>You may not notice the smells you are creating.</a:t>
            </a:r>
          </a:p>
          <a:p>
            <a:pPr>
              <a:buFont typeface="Arial" pitchFamily="34" charset="0"/>
              <a:buChar char="•"/>
            </a:pPr>
            <a:r>
              <a:rPr lang="en-US" baseline="0" dirty="0" smtClean="0"/>
              <a:t>Pairing helps</a:t>
            </a:r>
            <a:endParaRPr lang="en-US" dirty="0" smtClean="0"/>
          </a:p>
          <a:p>
            <a:endParaRPr lang="en-US" dirty="0" smtClean="0"/>
          </a:p>
          <a:p>
            <a:endParaRPr lang="en-US" dirty="0" smtClean="0"/>
          </a:p>
          <a:p>
            <a:r>
              <a:rPr lang="en-US" dirty="0" smtClean="0"/>
              <a:t>Looking back at our discussion about pairing,</a:t>
            </a:r>
            <a:r>
              <a:rPr lang="en-US" baseline="0" dirty="0" smtClean="0"/>
              <a:t> we can see where smells come into play.</a:t>
            </a:r>
          </a:p>
          <a:p>
            <a:endParaRPr lang="en-US" baseline="0" dirty="0" smtClean="0"/>
          </a:p>
          <a:p>
            <a:r>
              <a:rPr lang="en-US" dirty="0" smtClean="0"/>
              <a:t>Forgive the somewhat graphic discussion, but</a:t>
            </a:r>
            <a:r>
              <a:rPr lang="en-US" baseline="0" dirty="0" smtClean="0"/>
              <a:t> consider what happens when you exercise.  Typically, if you’re exercising hard, or working hard, you’ll sweat.  When you sweat, you sometimes produce an unpleasant odor.  And yet we generally cannot smell our own odor at that time, because we’ve been – if you will – immersed in it.</a:t>
            </a:r>
          </a:p>
          <a:p>
            <a:endParaRPr lang="en-US" baseline="0" dirty="0" smtClean="0"/>
          </a:p>
          <a:p>
            <a:r>
              <a:rPr lang="en-US" baseline="0" dirty="0" smtClean="0"/>
              <a:t>Now consider what happens when you work by yourself. You might do something that’s just a little bit less than optimal. Then as you continue to build on that, the </a:t>
            </a:r>
            <a:r>
              <a:rPr lang="en-US" baseline="0" dirty="0" err="1" smtClean="0"/>
              <a:t>suboptimization</a:t>
            </a:r>
            <a:r>
              <a:rPr lang="en-US" baseline="0" dirty="0" smtClean="0"/>
              <a:t> subtly increases, you being all unaware because you’ve been immersed in it all along.</a:t>
            </a:r>
          </a:p>
          <a:p>
            <a:endParaRPr lang="en-US" baseline="0" dirty="0" smtClean="0"/>
          </a:p>
          <a:p>
            <a:r>
              <a:rPr lang="en-US" baseline="0" dirty="0" smtClean="0"/>
              <a:t>Just as with the gentle aroma that comes from heavy exercise, you may be producing code smells. Without the presence of someone else to – sniff – help you identify those smells, you might go along happily thinking all is good.  That’s where pairing comes in.</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dirty="0" smtClean="0">
                <a:latin typeface="Arial" pitchFamily="34" charset="0"/>
              </a:rPr>
              <a:t>Elisabeth Hendrickson</a:t>
            </a:r>
          </a:p>
          <a:p>
            <a:pPr lvl="1">
              <a:buFont typeface="Arial" pitchFamily="34" charset="0"/>
              <a:buChar char="•"/>
            </a:pPr>
            <a:r>
              <a:rPr lang="en-US" dirty="0" smtClean="0">
                <a:latin typeface="Arial" pitchFamily="34" charset="0"/>
              </a:rPr>
              <a:t>Runs</a:t>
            </a:r>
            <a:r>
              <a:rPr lang="en-US" baseline="0" dirty="0" smtClean="0">
                <a:latin typeface="Arial" pitchFamily="34" charset="0"/>
              </a:rPr>
              <a:t> a company called Quality Tree Software</a:t>
            </a:r>
          </a:p>
          <a:p>
            <a:pPr lvl="1">
              <a:buFont typeface="Arial" pitchFamily="34" charset="0"/>
              <a:buChar char="•"/>
            </a:pPr>
            <a:r>
              <a:rPr lang="en-US" dirty="0" smtClean="0">
                <a:latin typeface="Arial" pitchFamily="34" charset="0"/>
              </a:rPr>
              <a:t>Started in 1997</a:t>
            </a:r>
          </a:p>
          <a:p>
            <a:pPr lvl="1">
              <a:buFont typeface="Arial" pitchFamily="34" charset="0"/>
              <a:buChar char="•"/>
            </a:pPr>
            <a:r>
              <a:rPr lang="en-US" dirty="0" smtClean="0">
                <a:latin typeface="Arial" pitchFamily="34" charset="0"/>
              </a:rPr>
              <a:t>In</a:t>
            </a:r>
            <a:r>
              <a:rPr lang="en-US" baseline="0" dirty="0" smtClean="0">
                <a:latin typeface="Arial" pitchFamily="34" charset="0"/>
              </a:rPr>
              <a:t> 2003 became active in the agile community</a:t>
            </a:r>
            <a:endParaRPr lang="en-US" dirty="0" smtClean="0">
              <a:latin typeface="Arial" pitchFamily="34" charset="0"/>
            </a:endParaRPr>
          </a:p>
          <a:p>
            <a:pPr>
              <a:buFont typeface="Arial" pitchFamily="34" charset="0"/>
              <a:buChar char="•"/>
            </a:pPr>
            <a:endParaRPr lang="en-US" dirty="0" smtClean="0">
              <a:latin typeface="Arial" pitchFamily="34" charset="0"/>
            </a:endParaRPr>
          </a:p>
          <a:p>
            <a:pPr>
              <a:buFont typeface="Arial" pitchFamily="34" charset="0"/>
              <a:buChar char="•"/>
            </a:pPr>
            <a:r>
              <a:rPr lang="en-US" dirty="0" smtClean="0">
                <a:latin typeface="Arial" pitchFamily="34" charset="0"/>
              </a:rPr>
              <a:t>How well would your </a:t>
            </a:r>
            <a:r>
              <a:rPr lang="en-US" dirty="0" err="1" smtClean="0">
                <a:latin typeface="Arial" pitchFamily="34" charset="0"/>
              </a:rPr>
              <a:t>organisation</a:t>
            </a:r>
            <a:r>
              <a:rPr lang="en-US" dirty="0" smtClean="0">
                <a:latin typeface="Arial" pitchFamily="34" charset="0"/>
              </a:rPr>
              <a:t> react to the “not all defects need to be logged” suggestion?  Is this way of</a:t>
            </a:r>
            <a:r>
              <a:rPr lang="en-US" baseline="0" dirty="0" smtClean="0">
                <a:latin typeface="Arial" pitchFamily="34" charset="0"/>
              </a:rPr>
              <a:t> working in line with the cultural values of your employer.  </a:t>
            </a:r>
          </a:p>
          <a:p>
            <a:pPr>
              <a:buFont typeface="Arial" pitchFamily="34" charset="0"/>
              <a:buChar char="•"/>
            </a:pPr>
            <a:r>
              <a:rPr lang="en-US" baseline="0" dirty="0" smtClean="0">
                <a:latin typeface="Arial" pitchFamily="34" charset="0"/>
              </a:rPr>
              <a:t>How would your manager react?  </a:t>
            </a:r>
          </a:p>
          <a:p>
            <a:pPr>
              <a:buFont typeface="Arial" pitchFamily="34" charset="0"/>
              <a:buChar char="•"/>
            </a:pPr>
            <a:r>
              <a:rPr lang="en-US" baseline="0" dirty="0" smtClean="0">
                <a:latin typeface="Arial" pitchFamily="34" charset="0"/>
              </a:rPr>
              <a:t>Are you currently being measured, either explicitly or implicitly, on the number of defects you find?</a:t>
            </a:r>
          </a:p>
          <a:p>
            <a:pPr>
              <a:buFont typeface="Arial" pitchFamily="34" charset="0"/>
              <a:buChar char="•"/>
            </a:pPr>
            <a:r>
              <a:rPr lang="en-US" baseline="0" dirty="0" smtClean="0">
                <a:latin typeface="Arial" pitchFamily="34" charset="0"/>
              </a:rPr>
              <a:t>Finally, what would the developers think?</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62</a:t>
            </a:fld>
            <a:endParaRPr lang="en-US"/>
          </a:p>
        </p:txBody>
      </p:sp>
    </p:spTree>
    <p:extLst>
      <p:ext uri="{BB962C8B-B14F-4D97-AF65-F5344CB8AC3E}">
        <p14:creationId xmlns:p14="http://schemas.microsoft.com/office/powerpoint/2010/main" val="2177383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Minimize the cost of managing defects</a:t>
            </a:r>
          </a:p>
          <a:p>
            <a:pPr>
              <a:buFont typeface="Arial" pitchFamily="34" charset="0"/>
              <a:buChar char="•"/>
            </a:pPr>
            <a:r>
              <a:rPr lang="en-US" dirty="0" smtClean="0"/>
              <a:t>Zero</a:t>
            </a:r>
            <a:r>
              <a:rPr lang="en-US" baseline="0" dirty="0" smtClean="0"/>
              <a:t> tolerance approach to defects – fix then (during BA review).</a:t>
            </a:r>
          </a:p>
          <a:p>
            <a:pPr>
              <a:buFont typeface="Arial" pitchFamily="34" charset="0"/>
              <a:buChar char="•"/>
            </a:pPr>
            <a:r>
              <a:rPr lang="en-US" baseline="0" dirty="0" smtClean="0"/>
              <a:t>Customer may make the defect a lower priority, but tech should consider severity when agreeing to let the defect go.</a:t>
            </a:r>
          </a:p>
          <a:p>
            <a:pPr>
              <a:buFont typeface="Arial" pitchFamily="34" charset="0"/>
              <a:buNone/>
            </a:pPr>
            <a:r>
              <a:rPr lang="en-US" dirty="0" smtClean="0"/>
              <a:t>[CLICK]</a:t>
            </a:r>
          </a:p>
          <a:p>
            <a:pPr>
              <a:buFont typeface="Arial" pitchFamily="34" charset="0"/>
              <a:buChar char="•"/>
            </a:pPr>
            <a:r>
              <a:rPr lang="en-US" dirty="0" smtClean="0"/>
              <a:t>Report a defect when its found after the story was considered ‘done’.</a:t>
            </a:r>
          </a:p>
          <a:p>
            <a:pPr>
              <a:buFont typeface="Arial" pitchFamily="34" charset="0"/>
              <a:buNone/>
            </a:pPr>
            <a:r>
              <a:rPr lang="en-US" baseline="0" dirty="0" smtClean="0"/>
              <a:t>[CLICK]</a:t>
            </a:r>
          </a:p>
          <a:p>
            <a:pPr>
              <a:buFont typeface="Arial" pitchFamily="34" charset="0"/>
              <a:buNone/>
            </a:pPr>
            <a:r>
              <a:rPr lang="en-US" baseline="0" dirty="0" smtClean="0"/>
              <a:t>Question about associating defects with stories.</a:t>
            </a:r>
          </a:p>
          <a:p>
            <a:pPr>
              <a:buFont typeface="Arial" pitchFamily="34" charset="0"/>
              <a:buNone/>
            </a:pPr>
            <a:r>
              <a:rPr lang="en-US" baseline="0" dirty="0" smtClean="0"/>
              <a:t>Only if needed.  Yes, when possible.  Gives people context.</a:t>
            </a:r>
            <a:endParaRPr lang="en-US" dirty="0" smtClean="0"/>
          </a:p>
          <a:p>
            <a:endParaRPr lang="en-US" dirty="0" smtClean="0"/>
          </a:p>
          <a:p>
            <a:r>
              <a:rPr lang="en-US" dirty="0" smtClean="0"/>
              <a:t>-----------------------------------------------------------------------------------------------------------------------------------------</a:t>
            </a:r>
          </a:p>
          <a:p>
            <a:r>
              <a:rPr lang="en-US" dirty="0" smtClean="0"/>
              <a:t>For many Agile teams, the point at</a:t>
            </a:r>
            <a:r>
              <a:rPr lang="en-US" baseline="0" dirty="0" smtClean="0"/>
              <a:t> which a defect needs to be created and managed as such is when it has been found after initial testing and the story is considered to be “Done”.  Ideally, this also coincides with the end of the iteration.  The main thinking behind this approach is to take a (close to) zero tolerance approach to defects (i.e., fix then as found, before the story is completed) and to minimise the cost of managing an official defect.</a:t>
            </a:r>
          </a:p>
          <a:p>
            <a:endParaRPr lang="en-US" baseline="0" dirty="0" smtClean="0"/>
          </a:p>
          <a:p>
            <a:r>
              <a:rPr lang="en-US" baseline="0" dirty="0" smtClean="0"/>
              <a:t>At the customers’ discretion, defects may be allowed out of the iteration but the team should push back on this if the existence of these defects is causing other problems (i.e., consequential defects or confusion).</a:t>
            </a:r>
            <a:endParaRPr lang="en-US" dirty="0"/>
          </a:p>
        </p:txBody>
      </p:sp>
      <p:sp>
        <p:nvSpPr>
          <p:cNvPr id="4" name="Slide Number Placeholder 3"/>
          <p:cNvSpPr>
            <a:spLocks noGrp="1"/>
          </p:cNvSpPr>
          <p:nvPr>
            <p:ph type="sldNum" sz="quarter" idx="10"/>
          </p:nvPr>
        </p:nvSpPr>
        <p:spPr/>
        <p:txBody>
          <a:bodyPr/>
          <a:lstStyle/>
          <a:p>
            <a:pPr>
              <a:defRPr/>
            </a:pPr>
            <a:fld id="{2EF1E460-7221-465E-9BBF-78D43A84FB75}" type="slidenum">
              <a:rPr lang="en-US" smtClean="0"/>
              <a:pPr>
                <a:defRPr/>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a:t>
            </a:r>
            <a:r>
              <a:rPr lang="en-US" baseline="0" dirty="0" smtClean="0"/>
              <a:t> through the bullets.</a:t>
            </a:r>
          </a:p>
          <a:p>
            <a:r>
              <a:rPr lang="en-US" baseline="0" dirty="0" smtClean="0"/>
              <a:t>[CLICK]</a:t>
            </a:r>
          </a:p>
          <a:p>
            <a:r>
              <a:rPr lang="en-US" baseline="0" dirty="0" smtClean="0"/>
              <a:t>Defects are typically not estimated.  Options:  a developer or set of </a:t>
            </a:r>
            <a:r>
              <a:rPr lang="en-US" baseline="0" dirty="0" err="1" smtClean="0"/>
              <a:t>devs</a:t>
            </a:r>
            <a:r>
              <a:rPr lang="en-US" baseline="0" dirty="0" smtClean="0"/>
              <a:t> are assigned to defects during an iteration.</a:t>
            </a:r>
          </a:p>
          <a:p>
            <a:r>
              <a:rPr lang="en-US" baseline="0" dirty="0" smtClean="0"/>
              <a:t>[CLICK]</a:t>
            </a:r>
          </a:p>
          <a:p>
            <a:r>
              <a:rPr lang="en-US" baseline="0" dirty="0" smtClean="0"/>
              <a:t>Yes, defects should be associated with a story when possible.  It gives context.</a:t>
            </a:r>
            <a:endParaRPr lang="en-US" dirty="0" smtClean="0"/>
          </a:p>
          <a:p>
            <a:endParaRPr lang="en-US" dirty="0" smtClean="0"/>
          </a:p>
          <a:p>
            <a:endParaRPr lang="en-US" dirty="0" smtClean="0"/>
          </a:p>
          <a:p>
            <a:r>
              <a:rPr lang="en-US" dirty="0" smtClean="0"/>
              <a:t>A defect can</a:t>
            </a:r>
            <a:r>
              <a:rPr lang="en-US" baseline="0" dirty="0" smtClean="0"/>
              <a:t> be considered to just be a requirement that has yet to be implemented… and we already have an established Agile process for working with such requirements; stories and the story wall.</a:t>
            </a:r>
            <a:endParaRPr lang="en-US" dirty="0"/>
          </a:p>
        </p:txBody>
      </p:sp>
      <p:sp>
        <p:nvSpPr>
          <p:cNvPr id="4" name="Slide Number Placeholder 3"/>
          <p:cNvSpPr>
            <a:spLocks noGrp="1"/>
          </p:cNvSpPr>
          <p:nvPr>
            <p:ph type="sldNum" sz="quarter" idx="10"/>
          </p:nvPr>
        </p:nvSpPr>
        <p:spPr/>
        <p:txBody>
          <a:bodyPr/>
          <a:lstStyle/>
          <a:p>
            <a:pPr>
              <a:defRPr/>
            </a:pPr>
            <a:fld id="{2EF1E460-7221-465E-9BBF-78D43A84FB75}" type="slidenum">
              <a:rPr lang="en-US" smtClean="0"/>
              <a:pPr>
                <a:defRPr/>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Experienced testers will have witnessed many or all of these smells (issues) at some point in their career, but this is by no means a definitive list of all the common testing problems that </a:t>
            </a:r>
            <a:r>
              <a:rPr lang="en-US" sz="900" i="1" dirty="0">
                <a:solidFill>
                  <a:srgbClr val="000000"/>
                </a:solidFill>
                <a:latin typeface="Arial" pitchFamily="-112" charset="0"/>
                <a:ea typeface="Arial" pitchFamily="-112" charset="0"/>
                <a:cs typeface="Arial" pitchFamily="-112" charset="0"/>
                <a:sym typeface="Arial" pitchFamily="-112" charset="0"/>
              </a:rPr>
              <a:t>could</a:t>
            </a:r>
            <a:r>
              <a:rPr lang="en-US" sz="900" dirty="0">
                <a:solidFill>
                  <a:srgbClr val="000000"/>
                </a:solidFill>
                <a:latin typeface="Arial" pitchFamily="-112" charset="0"/>
                <a:ea typeface="Arial" pitchFamily="-112" charset="0"/>
                <a:cs typeface="Arial" pitchFamily="-112" charset="0"/>
                <a:sym typeface="Arial" pitchFamily="-112" charset="0"/>
              </a:rPr>
              <a:t> happen.  Indeed, many of these smells are symptomatic of issues deeper in the team that are manifesting itself in the testing space.</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425"/>
              </a:spcBef>
            </a:pPr>
            <a:r>
              <a:rPr lang="en-US" sz="900" dirty="0">
                <a:solidFill>
                  <a:srgbClr val="000000"/>
                </a:solidFill>
                <a:latin typeface="Arial" pitchFamily="-112" charset="0"/>
                <a:ea typeface="Arial" pitchFamily="-112" charset="0"/>
                <a:cs typeface="Arial" pitchFamily="-112" charset="0"/>
                <a:sym typeface="Arial" pitchFamily="-112" charset="0"/>
              </a:rPr>
              <a:t>Effective Agile testing will often raise issues that have been previously hidden within dysfunctional teams or poorly managed projects.</a:t>
            </a:r>
          </a:p>
          <a:p>
            <a:pPr>
              <a:spcBef>
                <a:spcPts val="425"/>
              </a:spcBef>
            </a:pPr>
            <a:endParaRPr lang="en-US" sz="900" dirty="0">
              <a:solidFill>
                <a:srgbClr val="000000"/>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Long debates over whether a defect is a real defect or just a valid interpretation of the requirements</a:t>
            </a: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Stories continually bouncing back and forth between Dev Complete and In Testing columns on the </a:t>
            </a:r>
            <a:r>
              <a:rPr lang="en-US" sz="2000" dirty="0" err="1">
                <a:solidFill>
                  <a:srgbClr val="292929"/>
                </a:solidFill>
                <a:latin typeface="Arial" pitchFamily="-112" charset="0"/>
                <a:ea typeface="Arial" pitchFamily="-112" charset="0"/>
                <a:cs typeface="Arial" pitchFamily="-112" charset="0"/>
                <a:sym typeface="Arial" pitchFamily="-112" charset="0"/>
              </a:rPr>
              <a:t>storywall</a:t>
            </a:r>
            <a:endParaRPr lang="en-US" sz="2000" dirty="0">
              <a:solidFill>
                <a:srgbClr val="292929"/>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Continuous failing of (long running) automation suite, leading to increase in regression defects</a:t>
            </a: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Accepting stories and raising </a:t>
            </a:r>
            <a:r>
              <a:rPr lang="en-US" sz="2000" dirty="0" smtClean="0">
                <a:solidFill>
                  <a:srgbClr val="292929"/>
                </a:solidFill>
                <a:latin typeface="Arial" pitchFamily="-112" charset="0"/>
                <a:ea typeface="Arial" pitchFamily="-112" charset="0"/>
                <a:cs typeface="Arial" pitchFamily="-112" charset="0"/>
                <a:sym typeface="Arial" pitchFamily="-112" charset="0"/>
              </a:rPr>
              <a:t>defects</a:t>
            </a:r>
          </a:p>
          <a:p>
            <a:pPr>
              <a:spcBef>
                <a:spcPts val="663"/>
              </a:spcBef>
              <a:buClr>
                <a:srgbClr val="7575D1"/>
              </a:buClr>
              <a:buSzPct val="150000"/>
              <a:buFont typeface="Arial" pitchFamily="-112" charset="0"/>
              <a:buChar char="•"/>
            </a:pPr>
            <a:r>
              <a:rPr lang="en-US" sz="2000" dirty="0" smtClean="0">
                <a:solidFill>
                  <a:srgbClr val="292929"/>
                </a:solidFill>
                <a:latin typeface="Arial" pitchFamily="-112" charset="0"/>
                <a:ea typeface="Arial" pitchFamily="-112" charset="0"/>
                <a:cs typeface="Arial" pitchFamily="-112" charset="0"/>
                <a:sym typeface="Arial" pitchFamily="-112" charset="0"/>
              </a:rPr>
              <a:t>Repeating same business</a:t>
            </a:r>
            <a:r>
              <a:rPr lang="en-US" sz="2000" baseline="0" dirty="0" smtClean="0">
                <a:solidFill>
                  <a:srgbClr val="292929"/>
                </a:solidFill>
                <a:latin typeface="Arial" pitchFamily="-112" charset="0"/>
                <a:ea typeface="Arial" pitchFamily="-112" charset="0"/>
                <a:cs typeface="Arial" pitchFamily="-112" charset="0"/>
                <a:sym typeface="Arial" pitchFamily="-112" charset="0"/>
              </a:rPr>
              <a:t> logic in the tests. Possible indicator that tests have not been refactored, team not doing TDD and/or that business logic is being tested in the wrong place (or multiple places). E.g., integration test that validates whether calculation works, and a GUI test does the </a:t>
            </a:r>
            <a:r>
              <a:rPr lang="en-US" sz="2000" baseline="0" smtClean="0">
                <a:solidFill>
                  <a:srgbClr val="292929"/>
                </a:solidFill>
                <a:latin typeface="Arial" pitchFamily="-112" charset="0"/>
                <a:ea typeface="Arial" pitchFamily="-112" charset="0"/>
                <a:cs typeface="Arial" pitchFamily="-112" charset="0"/>
                <a:sym typeface="Arial" pitchFamily="-112" charset="0"/>
              </a:rPr>
              <a:t>same thing.</a:t>
            </a:r>
            <a:endParaRPr lang="en-US" sz="2000" dirty="0" smtClean="0">
              <a:solidFill>
                <a:srgbClr val="292929"/>
              </a:solidFill>
              <a:latin typeface="Arial" pitchFamily="-112" charset="0"/>
              <a:ea typeface="Arial" pitchFamily="-112" charset="0"/>
              <a:cs typeface="Arial" pitchFamily="-112" charset="0"/>
              <a:sym typeface="Arial" pitchFamily="-112" charset="0"/>
            </a:endParaRPr>
          </a:p>
          <a:p>
            <a:pPr>
              <a:spcBef>
                <a:spcPts val="663"/>
              </a:spcBef>
              <a:buClr>
                <a:srgbClr val="7575D1"/>
              </a:buClr>
              <a:buSzPct val="150000"/>
              <a:buFont typeface="Arial" pitchFamily="-112" charset="0"/>
              <a:buChar char="•"/>
            </a:pPr>
            <a:r>
              <a:rPr lang="en-US" sz="2000" dirty="0">
                <a:solidFill>
                  <a:srgbClr val="292929"/>
                </a:solidFill>
                <a:latin typeface="Arial" pitchFamily="-112" charset="0"/>
                <a:ea typeface="Arial" pitchFamily="-112" charset="0"/>
                <a:cs typeface="Arial" pitchFamily="-112" charset="0"/>
                <a:sym typeface="Arial" pitchFamily="-112" charset="0"/>
              </a:rPr>
              <a:t>Only a single test case created for each acceptance </a:t>
            </a:r>
            <a:r>
              <a:rPr lang="en-US" sz="2000" dirty="0" smtClean="0">
                <a:solidFill>
                  <a:srgbClr val="292929"/>
                </a:solidFill>
                <a:latin typeface="Arial" pitchFamily="-112" charset="0"/>
                <a:ea typeface="Arial" pitchFamily="-112" charset="0"/>
                <a:cs typeface="Arial" pitchFamily="-112" charset="0"/>
                <a:sym typeface="Arial" pitchFamily="-112" charset="0"/>
              </a:rPr>
              <a:t>criterion</a:t>
            </a:r>
          </a:p>
          <a:p>
            <a:pPr>
              <a:spcBef>
                <a:spcPts val="663"/>
              </a:spcBef>
              <a:buClr>
                <a:srgbClr val="7575D1"/>
              </a:buClr>
              <a:buSzPct val="150000"/>
              <a:buFont typeface="Arial" pitchFamily="-112" charset="0"/>
              <a:buNone/>
            </a:pPr>
            <a:endParaRPr lang="en-US" sz="2000" dirty="0">
              <a:solidFill>
                <a:srgbClr val="292929"/>
              </a:solidFill>
              <a:latin typeface="Arial" pitchFamily="-112" charset="0"/>
              <a:ea typeface="Arial" pitchFamily="-112" charset="0"/>
              <a:cs typeface="Arial" pitchFamily="-112" charset="0"/>
              <a:sym typeface="Arial" pitchFamily="-112"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Let’s start with</a:t>
            </a:r>
            <a:r>
              <a:rPr lang="en-US" baseline="0" dirty="0" smtClean="0"/>
              <a:t> something fun:  Common arguments against pair programming….</a:t>
            </a:r>
          </a:p>
        </p:txBody>
      </p:sp>
      <p:sp>
        <p:nvSpPr>
          <p:cNvPr id="4" name="Slide Number Placeholder 3"/>
          <p:cNvSpPr>
            <a:spLocks noGrp="1"/>
          </p:cNvSpPr>
          <p:nvPr>
            <p:ph type="sldNum" sz="quarter" idx="10"/>
          </p:nvPr>
        </p:nvSpPr>
        <p:spPr/>
        <p:txBody>
          <a:bodyPr/>
          <a:lstStyle/>
          <a:p>
            <a:fld id="{C91E950B-F458-354F-BE3A-215FB82C404C}" type="slidenum">
              <a:rPr lang="en-US" smtClean="0"/>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we’ve</a:t>
            </a:r>
            <a:r>
              <a:rPr lang="en-US" baseline="0" dirty="0" smtClean="0"/>
              <a:t> talked about Test-Driven Development, it’s time to talk about Development.  That is, the work you do to pass tests and deliver value.</a:t>
            </a:r>
          </a:p>
          <a:p>
            <a:endParaRPr lang="en-US" baseline="0" dirty="0" smtClean="0"/>
          </a:p>
          <a:p>
            <a:r>
              <a:rPr lang="en-US" baseline="0" dirty="0" smtClean="0"/>
              <a:t>First, of course, we’ll look at the Waterfall way.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Char char="•"/>
            </a:pPr>
            <a:r>
              <a:rPr lang="en-US" sz="1200" kern="1200" dirty="0" smtClean="0">
                <a:solidFill>
                  <a:schemeClr val="tx1"/>
                </a:solidFill>
                <a:latin typeface="+mn-lt"/>
                <a:ea typeface="ＭＳ Ｐゴシック" pitchFamily="-65" charset="-128"/>
                <a:cs typeface="Arial" charset="0"/>
              </a:rPr>
              <a:t>We sit down, confident of our ability.</a:t>
            </a:r>
          </a:p>
          <a:p>
            <a:pPr lvl="0">
              <a:buFont typeface="Arial" pitchFamily="34" charset="0"/>
              <a:buChar char="•"/>
            </a:pPr>
            <a:r>
              <a:rPr lang="en-US" sz="1200" kern="1200" dirty="0" smtClean="0">
                <a:solidFill>
                  <a:schemeClr val="tx1"/>
                </a:solidFill>
                <a:latin typeface="+mn-lt"/>
                <a:ea typeface="ＭＳ Ｐゴシック" pitchFamily="-65" charset="-128"/>
                <a:cs typeface="Arial" charset="0"/>
              </a:rPr>
              <a:t>We read</a:t>
            </a:r>
            <a:r>
              <a:rPr lang="en-US" sz="1200" kern="1200" baseline="0" dirty="0" smtClean="0">
                <a:solidFill>
                  <a:schemeClr val="tx1"/>
                </a:solidFill>
                <a:latin typeface="+mn-lt"/>
                <a:ea typeface="ＭＳ Ｐゴシック" pitchFamily="-65" charset="-128"/>
                <a:cs typeface="Arial" charset="0"/>
              </a:rPr>
              <a:t> the instructions, follow them carefully.</a:t>
            </a:r>
          </a:p>
          <a:p>
            <a:pPr lvl="0">
              <a:buFont typeface="Arial" pitchFamily="34" charset="0"/>
              <a:buChar char="•"/>
            </a:pPr>
            <a:r>
              <a:rPr lang="en-US" sz="1200" kern="1200" baseline="0" dirty="0" smtClean="0">
                <a:solidFill>
                  <a:schemeClr val="tx1"/>
                </a:solidFill>
                <a:latin typeface="+mn-lt"/>
                <a:ea typeface="ＭＳ Ｐゴシック" pitchFamily="-65" charset="-128"/>
                <a:cs typeface="Arial" charset="0"/>
              </a:rPr>
              <a:t>At some point we realize we’ve put widget A into slot 1 as we were told, but we put it in BACKWARDS.</a:t>
            </a:r>
          </a:p>
          <a:p>
            <a:pPr lvl="0">
              <a:buFont typeface="Arial" pitchFamily="34" charset="0"/>
              <a:buChar char="•"/>
            </a:pPr>
            <a:r>
              <a:rPr lang="en-US" sz="1200" kern="1200" baseline="0" dirty="0" smtClean="0">
                <a:solidFill>
                  <a:schemeClr val="tx1"/>
                </a:solidFill>
                <a:latin typeface="+mn-lt"/>
                <a:ea typeface="ＭＳ Ｐゴシック" pitchFamily="-65" charset="-128"/>
                <a:cs typeface="Arial" charset="0"/>
              </a:rPr>
              <a:t>Take it apart to reverse widget A</a:t>
            </a:r>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Let’s </a:t>
            </a:r>
            <a:r>
              <a:rPr lang="en-US" sz="1200" kern="1200" baseline="0" dirty="0" smtClean="0">
                <a:solidFill>
                  <a:schemeClr val="tx1"/>
                </a:solidFill>
                <a:latin typeface="+mn-lt"/>
                <a:ea typeface="ＭＳ Ｐゴシック" pitchFamily="-65" charset="-128"/>
                <a:cs typeface="Arial" charset="0"/>
              </a:rPr>
              <a:t>consider the classic approach. For those of you who are parents, or who have ever bought anything that says that dreaded phrase “some assembly required” – this example is for you!</a:t>
            </a:r>
          </a:p>
          <a:p>
            <a:pPr lvl="0"/>
            <a:endParaRPr lang="en-US" sz="1200" kern="1200" baseline="0" dirty="0" smtClean="0">
              <a:solidFill>
                <a:schemeClr val="tx1"/>
              </a:solidFill>
              <a:latin typeface="+mn-lt"/>
              <a:ea typeface="ＭＳ Ｐゴシック" pitchFamily="-65" charset="-128"/>
              <a:cs typeface="Arial" charset="0"/>
            </a:endParaRPr>
          </a:p>
          <a:p>
            <a:pPr lvl="0"/>
            <a:r>
              <a:rPr lang="en-US" sz="1200" kern="1200" baseline="0" dirty="0" smtClean="0">
                <a:solidFill>
                  <a:schemeClr val="tx1"/>
                </a:solidFill>
                <a:latin typeface="+mn-lt"/>
                <a:ea typeface="ＭＳ Ｐゴシック" pitchFamily="-65" charset="-128"/>
                <a:cs typeface="Arial" charset="0"/>
              </a:rPr>
              <a:t>Most of us have had the same kinds of experiences. We sit down, confident of our ability to put the thing together. We read the instructions, and we follow them very, very carefully. And, at some point, we realize that we’ve put widget A into slot B, just as we were supposed to, but we put it in BACKWARDS! And now we have to take the thing apart far enough to reverse widget A. And then we get to put it all together again.  Sigh.</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kern="1200" dirty="0" smtClean="0">
                <a:solidFill>
                  <a:schemeClr val="tx1"/>
                </a:solidFill>
                <a:latin typeface="+mn-lt"/>
                <a:ea typeface="ＭＳ Ｐゴシック" pitchFamily="-65" charset="-128"/>
                <a:cs typeface="Arial" charset="0"/>
              </a:rPr>
              <a:t>Or we get to the end,</a:t>
            </a:r>
            <a:r>
              <a:rPr lang="en-US" sz="1200" b="0" kern="1200" baseline="0" dirty="0" smtClean="0">
                <a:solidFill>
                  <a:schemeClr val="tx1"/>
                </a:solidFill>
                <a:latin typeface="+mn-lt"/>
                <a:ea typeface="ＭＳ Ｐゴシック" pitchFamily="-65" charset="-128"/>
                <a:cs typeface="Arial" charset="0"/>
              </a:rPr>
              <a:t> but it just doesn’t look right.</a:t>
            </a:r>
          </a:p>
          <a:p>
            <a:pPr>
              <a:buFont typeface="Arial" pitchFamily="34" charset="0"/>
              <a:buChar char="•"/>
            </a:pPr>
            <a:r>
              <a:rPr lang="en-US" sz="1200" b="0" kern="1200" baseline="0" dirty="0" smtClean="0">
                <a:solidFill>
                  <a:schemeClr val="tx1"/>
                </a:solidFill>
                <a:latin typeface="+mn-lt"/>
                <a:ea typeface="ＭＳ Ｐゴシック" pitchFamily="-65" charset="-128"/>
                <a:cs typeface="Arial" charset="0"/>
              </a:rPr>
              <a:t>How can we avoid this?</a:t>
            </a:r>
          </a:p>
          <a:p>
            <a:pPr>
              <a:buFont typeface="Arial" pitchFamily="34" charset="0"/>
              <a:buNone/>
            </a:pPr>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r>
              <a:rPr lang="en-US" sz="1200" b="0" kern="1200" dirty="0" smtClean="0">
                <a:solidFill>
                  <a:schemeClr val="tx1"/>
                </a:solidFill>
                <a:latin typeface="+mn-lt"/>
                <a:ea typeface="ＭＳ Ｐゴシック" pitchFamily="-65" charset="-128"/>
                <a:cs typeface="Arial" charset="0"/>
              </a:rPr>
              <a:t>Or</a:t>
            </a:r>
            <a:r>
              <a:rPr lang="en-US" sz="1200" b="0" kern="1200" baseline="0" dirty="0" smtClean="0">
                <a:solidFill>
                  <a:schemeClr val="tx1"/>
                </a:solidFill>
                <a:latin typeface="+mn-lt"/>
                <a:ea typeface="ＭＳ Ｐゴシック" pitchFamily="-65" charset="-128"/>
                <a:cs typeface="Arial" charset="0"/>
              </a:rPr>
              <a:t> we get all the way to the end, only to find that we’ve somehow managed to put it all together, but it doesn’t look anything like the picture.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Why does this happen?  How can we avoid it?</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Maybe…</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 the module The Origins of Agile Software Development, we talked about Kent Beck and how he came up with Extreme Programming. At that time, we mentioned pairing.</a:t>
            </a:r>
            <a:r>
              <a:rPr lang="en-US" baseline="0" dirty="0" smtClean="0"/>
              <a:t>  Let’s look at pairing in a little more detail now.</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Here’s a</a:t>
            </a:r>
            <a:r>
              <a:rPr lang="en-US" sz="1200" b="0" kern="1200" baseline="0" dirty="0" smtClean="0">
                <a:solidFill>
                  <a:schemeClr val="tx1"/>
                </a:solidFill>
                <a:latin typeface="+mn-lt"/>
                <a:ea typeface="ＭＳ Ｐゴシック" pitchFamily="-65" charset="-128"/>
                <a:cs typeface="Arial" charset="0"/>
              </a:rPr>
              <a:t> definition:</a:t>
            </a:r>
          </a:p>
          <a:p>
            <a:endParaRPr lang="en-US" sz="1200" b="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“Pair programming is a software development technique in which two programmers work together at one work station. One types in code while the other reviews each line of code as it's typed in. The person typing is called the driver. The person reviewing the code is called the observer or navigator. The two programmers switch roles periodically.</a:t>
            </a:r>
            <a:endParaRPr lang="en-US" sz="18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“While reviewing, the observer also considers the strategic direction of the work, coming up with ideas for improvements and likely future problems to address. This frees the driver to focus all of his or her attention on the "tactical" aspects of completing the current task, using the observer as a safety net and guide.”</a:t>
            </a:r>
            <a:endParaRPr lang="en-US" sz="1800" kern="1200" dirty="0" smtClean="0">
              <a:solidFill>
                <a:schemeClr val="tx1"/>
              </a:solidFill>
              <a:latin typeface="+mn-lt"/>
              <a:ea typeface="ＭＳ Ｐゴシック" pitchFamily="-65" charset="-128"/>
              <a:cs typeface="Arial" charset="0"/>
            </a:endParaRPr>
          </a:p>
          <a:p>
            <a:endParaRPr lang="en-US" sz="1200" i="1" kern="1200" dirty="0" smtClean="0">
              <a:solidFill>
                <a:schemeClr val="tx1"/>
              </a:solidFill>
              <a:latin typeface="+mn-lt"/>
              <a:ea typeface="ＭＳ Ｐゴシック" pitchFamily="-65" charset="-128"/>
              <a:cs typeface="Arial" charset="0"/>
            </a:endParaRPr>
          </a:p>
          <a:p>
            <a:r>
              <a:rPr lang="en-US" sz="1200" i="1" kern="1200" dirty="0" smtClean="0">
                <a:solidFill>
                  <a:schemeClr val="tx1"/>
                </a:solidFill>
                <a:latin typeface="+mn-lt"/>
                <a:ea typeface="ＭＳ Ｐゴシック" pitchFamily="-65" charset="-128"/>
                <a:cs typeface="Arial" charset="0"/>
              </a:rPr>
              <a:t>http://</a:t>
            </a:r>
            <a:r>
              <a:rPr lang="en-US" sz="1200" i="1" kern="1200" dirty="0" err="1" smtClean="0">
                <a:solidFill>
                  <a:schemeClr val="tx1"/>
                </a:solidFill>
                <a:latin typeface="+mn-lt"/>
                <a:ea typeface="ＭＳ Ｐゴシック" pitchFamily="-65" charset="-128"/>
                <a:cs typeface="Arial" charset="0"/>
              </a:rPr>
              <a:t>en.wikipedia.org/wiki/Pair_programming</a:t>
            </a:r>
            <a:endParaRPr lang="en-US" sz="1800" i="1" kern="1200" dirty="0" smtClean="0">
              <a:solidFill>
                <a:schemeClr val="tx1"/>
              </a:solidFill>
              <a:latin typeface="+mn-lt"/>
              <a:ea typeface="ＭＳ Ｐゴシック" pitchFamily="-65" charset="-128"/>
              <a:cs typeface="Arial" charset="0"/>
            </a:endParaRP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Two of everything is better than one – minds, (pairs of) hands, (pairs of) eyes.</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Let’s see why…</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Team smells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Someone with headphones</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May not be a smell, but worth investigating</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Same pair all the time</a:t>
            </a:r>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Regular issues with one BA’s stories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Let’s also consider a different form of smell – team smells. Imagine that you have a collocated team. As you walk into the team room, you notice that one member of the team has headphones on and is bopping along to some music that only they can hear. Everyone seems happy, most of the team is pairing, work is getting done, and yet…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team member with the headphones on is a team smell.  Why?  One of the keys to success on an agile team is ongoing communication and osmotic learning. Osmotic learning is the learning that takes place when conversations and discussions are going on, and I learn just by overhearing.  And, of course, I may hear something that stimulates me to jump in and contribute. The team dynamics on Agile teams are exciting, because there’s so much communication going on.</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So if you have a team member with headphones on, they’re disconnected from the rest of the team, isolated from any osmotic learning, and not contributing to the life of the team.</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It’s not NECESSARILY a bad thing. But as with any smell, it’s worth investigating.</a:t>
            </a:r>
            <a:endParaRPr lang="en-US"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a:t>
            </a:r>
            <a:r>
              <a:rPr lang="en-US" baseline="0" dirty="0" smtClean="0"/>
              <a:t> believe that having 2 people working together produces better results.</a:t>
            </a:r>
          </a:p>
          <a:p>
            <a:pPr>
              <a:buFont typeface="Arial" pitchFamily="34" charset="0"/>
              <a:buChar char="•"/>
            </a:pPr>
            <a:r>
              <a:rPr lang="en-US" baseline="0" dirty="0" smtClean="0"/>
              <a:t>Better means…</a:t>
            </a:r>
          </a:p>
          <a:p>
            <a:pPr lvl="1">
              <a:buFont typeface="Arial" pitchFamily="34" charset="0"/>
              <a:buChar char="•"/>
            </a:pPr>
            <a:r>
              <a:rPr lang="en-US" baseline="0" dirty="0" smtClean="0"/>
              <a:t>Fewer defects</a:t>
            </a:r>
          </a:p>
          <a:p>
            <a:pPr lvl="1">
              <a:buFont typeface="Arial" pitchFamily="34" charset="0"/>
              <a:buChar char="•"/>
            </a:pPr>
            <a:r>
              <a:rPr lang="en-US" baseline="0" dirty="0" smtClean="0"/>
              <a:t>Less rework</a:t>
            </a:r>
          </a:p>
          <a:p>
            <a:pPr lvl="1">
              <a:buFont typeface="Arial" pitchFamily="34" charset="0"/>
              <a:buChar char="•"/>
            </a:pPr>
            <a:r>
              <a:rPr lang="en-US" baseline="0" dirty="0" smtClean="0"/>
              <a:t>More creativity</a:t>
            </a:r>
          </a:p>
          <a:p>
            <a:pPr lvl="1">
              <a:buFont typeface="Arial" pitchFamily="34" charset="0"/>
              <a:buChar char="•"/>
            </a:pPr>
            <a:r>
              <a:rPr lang="en-US" baseline="0" dirty="0" smtClean="0"/>
              <a:t>Easier to maintain</a:t>
            </a:r>
          </a:p>
          <a:p>
            <a:pPr lvl="0">
              <a:buFont typeface="Arial" pitchFamily="34" charset="0"/>
              <a:buChar char="•"/>
            </a:pPr>
            <a:r>
              <a:rPr lang="en-US" baseline="0" dirty="0" smtClean="0"/>
              <a:t>Sitting side by side</a:t>
            </a:r>
          </a:p>
          <a:p>
            <a:pPr lvl="0">
              <a:buFont typeface="Arial" pitchFamily="34" charset="0"/>
              <a:buChar char="•"/>
            </a:pPr>
            <a:r>
              <a:rPr lang="en-US" baseline="0" dirty="0" smtClean="0"/>
              <a:t>Working on one piece of code</a:t>
            </a:r>
          </a:p>
          <a:p>
            <a:pPr lvl="1">
              <a:buFont typeface="Arial" pitchFamily="34" charset="0"/>
              <a:buChar char="•"/>
            </a:pPr>
            <a:r>
              <a:rPr lang="en-US" baseline="0" dirty="0" smtClean="0"/>
              <a:t>One is the driver – hands on the keyboard and mouse</a:t>
            </a:r>
          </a:p>
          <a:p>
            <a:pPr lvl="1">
              <a:buFont typeface="Arial" pitchFamily="34" charset="0"/>
              <a:buChar char="•"/>
            </a:pPr>
            <a:r>
              <a:rPr lang="en-US" baseline="0" dirty="0" smtClean="0"/>
              <a:t>Two is navigating, doing code review, asking questions, maybe doing research</a:t>
            </a:r>
          </a:p>
          <a:p>
            <a:pPr lvl="1">
              <a:buFont typeface="Arial" pitchFamily="34" charset="0"/>
              <a:buChar char="•"/>
            </a:pPr>
            <a:r>
              <a:rPr lang="en-US" baseline="0" dirty="0" smtClean="0"/>
              <a:t>Change roles periodically</a:t>
            </a:r>
            <a:endParaRPr lang="en-US" dirty="0" smtClean="0"/>
          </a:p>
          <a:p>
            <a:pPr>
              <a:buFont typeface="Arial" pitchFamily="34" charset="0"/>
              <a:buChar char="•"/>
            </a:pPr>
            <a:r>
              <a:rPr lang="en-US" dirty="0" smtClean="0"/>
              <a:t>Instead of being </a:t>
            </a:r>
            <a:r>
              <a:rPr lang="en-US" b="1" dirty="0" smtClean="0"/>
              <a:t>distracting</a:t>
            </a:r>
            <a:r>
              <a:rPr lang="en-US" baseline="0" dirty="0" smtClean="0"/>
              <a:t>, it turns out to be helpful, useful</a:t>
            </a:r>
          </a:p>
          <a:p>
            <a:pPr>
              <a:buFont typeface="Arial" pitchFamily="34" charset="0"/>
              <a:buNone/>
            </a:pPr>
            <a:endParaRPr lang="en-US" dirty="0" smtClean="0"/>
          </a:p>
          <a:p>
            <a:r>
              <a:rPr lang="en-US" dirty="0" smtClean="0"/>
              <a:t>-----------------------------------------------------------------------------------------------</a:t>
            </a:r>
          </a:p>
          <a:p>
            <a:r>
              <a:rPr lang="en-US" dirty="0" smtClean="0"/>
              <a:t>Unlike in our classical approach, in Agile we believe that having two people working</a:t>
            </a:r>
            <a:r>
              <a:rPr lang="en-US" baseline="0" dirty="0" smtClean="0"/>
              <a:t> together produces better results.  That is, by “better” we mean that there will be fewer defects, less rework, more creativity, and the results will be easier to maintain.</a:t>
            </a:r>
          </a:p>
          <a:p>
            <a:endParaRPr lang="en-US" baseline="0" dirty="0" smtClean="0"/>
          </a:p>
          <a:p>
            <a:r>
              <a:rPr lang="en-US" baseline="0" dirty="0" smtClean="0"/>
              <a:t>So in actual practice, pairing would say that there are two people sitting side by side, working on one piece of code together. One – as it said in the definition – is the driver, with hands on keyboard and mouse. The other will be navigating – doing real-time code review, asking questions, maybe doing a little research on the side.  They will be bouncing ideas off each other. They will change roles periodically.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79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By switching roles, </a:t>
            </a:r>
          </a:p>
          <a:p>
            <a:pPr lvl="1">
              <a:buFont typeface="Arial" pitchFamily="34" charset="0"/>
              <a:buChar char="•"/>
            </a:pPr>
            <a:r>
              <a:rPr lang="en-US" dirty="0" smtClean="0"/>
              <a:t>they stay fresh,</a:t>
            </a:r>
            <a:r>
              <a:rPr lang="en-US" baseline="0" dirty="0" smtClean="0"/>
              <a:t> </a:t>
            </a:r>
          </a:p>
          <a:p>
            <a:pPr lvl="1">
              <a:buFont typeface="Arial" pitchFamily="34" charset="0"/>
              <a:buChar char="•"/>
            </a:pPr>
            <a:r>
              <a:rPr lang="en-US" baseline="0" dirty="0" smtClean="0"/>
              <a:t>check each other’s work and </a:t>
            </a:r>
          </a:p>
          <a:p>
            <a:pPr lvl="1">
              <a:buFont typeface="Arial" pitchFamily="34" charset="0"/>
              <a:buChar char="•"/>
            </a:pPr>
            <a:r>
              <a:rPr lang="en-US" baseline="0" dirty="0" smtClean="0"/>
              <a:t>get done faster</a:t>
            </a:r>
            <a:endParaRPr lang="en-US" dirty="0" smtClean="0"/>
          </a:p>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Instead of </a:t>
            </a:r>
            <a:r>
              <a:rPr lang="en-US" b="1" baseline="0" dirty="0" smtClean="0"/>
              <a:t>low morale</a:t>
            </a:r>
            <a:r>
              <a:rPr lang="en-US" b="0" baseline="0" dirty="0" smtClean="0"/>
              <a:t>, you get collaboration, quality and camaraderie</a:t>
            </a:r>
          </a:p>
          <a:p>
            <a:pPr>
              <a:buFont typeface="Arial" pitchFamily="34" charset="0"/>
              <a:buChar char="•"/>
            </a:pPr>
            <a:r>
              <a:rPr lang="en-US" dirty="0" smtClean="0"/>
              <a:t>Let’s talk about quality</a:t>
            </a:r>
          </a:p>
          <a:p>
            <a:pPr>
              <a:buFont typeface="Arial" pitchFamily="34" charset="0"/>
              <a:buChar char="•"/>
            </a:pPr>
            <a:r>
              <a:rPr lang="en-US" dirty="0" smtClean="0"/>
              <a:t>2 heads are better than 1 – solution is likely to be better</a:t>
            </a:r>
          </a:p>
          <a:p>
            <a:pPr>
              <a:buFont typeface="Arial" pitchFamily="34" charset="0"/>
              <a:buChar char="•"/>
            </a:pPr>
            <a:r>
              <a:rPr lang="en-US" dirty="0" smtClean="0"/>
              <a:t>Will see the problem AS</a:t>
            </a:r>
            <a:r>
              <a:rPr lang="en-US" baseline="0" dirty="0" smtClean="0"/>
              <a:t> IT HAPPENS.  If they are paying attention.</a:t>
            </a:r>
          </a:p>
          <a:p>
            <a:pPr>
              <a:buFont typeface="Arial" pitchFamily="34" charset="0"/>
              <a:buChar char="•"/>
            </a:pPr>
            <a:endParaRPr lang="en-US" dirty="0" smtClean="0"/>
          </a:p>
          <a:p>
            <a:r>
              <a:rPr lang="en-US" dirty="0" smtClean="0"/>
              <a:t>--------------------------------------------------------------------------------------------------------------------------</a:t>
            </a:r>
          </a:p>
          <a:p>
            <a:r>
              <a:rPr lang="en-US" dirty="0" smtClean="0"/>
              <a:t>The driver</a:t>
            </a:r>
            <a:r>
              <a:rPr lang="en-US" baseline="0" dirty="0" smtClean="0"/>
              <a:t> becomes the navigator and the navigator becomes the driver. Between the two of them, they manage to stay reasonably fresh, to check each other’s work, and to get done faster.</a:t>
            </a:r>
          </a:p>
          <a:p>
            <a:endParaRPr lang="en-US" baseline="0" dirty="0" smtClean="0"/>
          </a:p>
          <a:p>
            <a:r>
              <a:rPr lang="en-US" baseline="0" dirty="0" smtClean="0"/>
              <a:t>Yes, faster.</a:t>
            </a:r>
          </a:p>
          <a:p>
            <a:endParaRPr lang="en-US" baseline="0" dirty="0" smtClean="0"/>
          </a:p>
          <a:p>
            <a:r>
              <a:rPr lang="en-US" baseline="0" dirty="0" smtClean="0"/>
              <a:t>But let’s get back to fewer defects. We’re all familiar with the adage “two heads are better than one.” This means that having two people thinking about the same problem is likely to produce a better solution than one working alone.</a:t>
            </a:r>
          </a:p>
          <a:p>
            <a:endParaRPr lang="en-US" baseline="0" dirty="0" smtClean="0"/>
          </a:p>
          <a:p>
            <a:r>
              <a:rPr lang="en-US" baseline="0" dirty="0" smtClean="0"/>
              <a:t>After all, if one of us is looking at the directions, and the other is putting the thing together, the odds are in our favor that the one looking at the directions and the pictures will notice that widget A is in slot B the wrong way AS IT HAPPENS.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Now</a:t>
            </a:r>
            <a:r>
              <a:rPr lang="en-US" baseline="0" dirty="0" smtClean="0"/>
              <a:t> let’s get back to faster.</a:t>
            </a:r>
          </a:p>
          <a:p>
            <a:pPr>
              <a:buFont typeface="Arial" pitchFamily="34" charset="0"/>
              <a:buChar char="•"/>
            </a:pPr>
            <a:r>
              <a:rPr lang="en-US" baseline="0" dirty="0" smtClean="0"/>
              <a:t>2 people doing the work of one?</a:t>
            </a:r>
          </a:p>
          <a:p>
            <a:pPr>
              <a:buFont typeface="Arial" pitchFamily="34" charset="0"/>
              <a:buChar char="•"/>
            </a:pPr>
            <a:r>
              <a:rPr lang="en-US" baseline="0" dirty="0" smtClean="0"/>
              <a:t>Cost me 2x as much?</a:t>
            </a:r>
          </a:p>
          <a:p>
            <a:pPr>
              <a:buFont typeface="Arial" pitchFamily="34" charset="0"/>
              <a:buChar char="•"/>
            </a:pPr>
            <a:r>
              <a:rPr lang="en-US" baseline="0" dirty="0" smtClean="0"/>
              <a:t>No to both.</a:t>
            </a:r>
          </a:p>
          <a:p>
            <a:pPr>
              <a:buFont typeface="Arial" pitchFamily="34" charset="0"/>
              <a:buChar char="•"/>
            </a:pPr>
            <a:r>
              <a:rPr lang="en-US" baseline="0" dirty="0" smtClean="0"/>
              <a:t>Let’s take a bigger, longer view of the challenge.</a:t>
            </a:r>
          </a:p>
          <a:p>
            <a:r>
              <a:rPr lang="en-US" baseline="0" dirty="0" smtClean="0"/>
              <a:t>-----------------------------------------------------------------------------------------------------------------------</a:t>
            </a:r>
          </a:p>
          <a:p>
            <a:endParaRPr lang="en-US" baseline="0" dirty="0" smtClean="0"/>
          </a:p>
          <a:p>
            <a:r>
              <a:rPr lang="en-US" baseline="0" dirty="0" smtClean="0"/>
              <a:t>We hear repeatedly “but doesn’t that mean that I have two people doing the work of one? Doesn’t’ that mean that it will cost me twice as much, or take twice as long, to get the same thing done?”</a:t>
            </a:r>
          </a:p>
          <a:p>
            <a:endParaRPr lang="en-US" baseline="0" dirty="0" smtClean="0"/>
          </a:p>
          <a:p>
            <a:r>
              <a:rPr lang="en-US" baseline="0" dirty="0" smtClean="0"/>
              <a:t>There are two answers to that, and both of them are “no”.</a:t>
            </a:r>
          </a:p>
          <a:p>
            <a:endParaRPr lang="en-US" baseline="0" dirty="0" smtClean="0"/>
          </a:p>
          <a:p>
            <a:r>
              <a:rPr lang="en-US" baseline="0" dirty="0" smtClean="0"/>
              <a:t>In order to understand the answer, you have to take a bigger and longer view of the challenge.</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buFont typeface="Arial" pitchFamily="34" charset="0"/>
              <a:buChar char="•"/>
            </a:pPr>
            <a:r>
              <a:rPr lang="en-US" baseline="0" dirty="0" smtClean="0"/>
              <a:t>It drives around the point when you find the defect.</a:t>
            </a:r>
          </a:p>
          <a:p>
            <a:pPr>
              <a:buFont typeface="Arial" pitchFamily="34" charset="0"/>
              <a:buChar char="•"/>
            </a:pPr>
            <a:r>
              <a:rPr lang="en-US" baseline="0" dirty="0" smtClean="0"/>
              <a:t>If found after, I have to:</a:t>
            </a:r>
          </a:p>
          <a:p>
            <a:pPr lvl="1">
              <a:buFont typeface="Arial" pitchFamily="34" charset="0"/>
              <a:buChar char="•"/>
            </a:pPr>
            <a:r>
              <a:rPr lang="en-US" baseline="0" dirty="0" smtClean="0"/>
              <a:t>Undo what I’ve done</a:t>
            </a:r>
          </a:p>
          <a:p>
            <a:pPr lvl="1">
              <a:buFont typeface="Arial" pitchFamily="34" charset="0"/>
              <a:buChar char="•"/>
            </a:pPr>
            <a:r>
              <a:rPr lang="en-US" baseline="0" dirty="0" smtClean="0"/>
              <a:t>Redo it</a:t>
            </a:r>
          </a:p>
          <a:p>
            <a:pPr lvl="1">
              <a:buFont typeface="Arial" pitchFamily="34" charset="0"/>
              <a:buChar char="•"/>
            </a:pPr>
            <a:r>
              <a:rPr lang="en-US" baseline="0" dirty="0" smtClean="0"/>
              <a:t>Double checking other widgets</a:t>
            </a:r>
          </a:p>
          <a:p>
            <a:pPr lvl="0">
              <a:buFont typeface="Arial" pitchFamily="34" charset="0"/>
              <a:buChar char="•"/>
            </a:pPr>
            <a:r>
              <a:rPr lang="en-US" baseline="0" dirty="0" smtClean="0"/>
              <a:t>You could say that the one defect took 3 x the time and money</a:t>
            </a:r>
          </a:p>
          <a:p>
            <a:pPr lvl="0">
              <a:buFont typeface="Arial" pitchFamily="34" charset="0"/>
              <a:buNone/>
            </a:pPr>
            <a:r>
              <a:rPr lang="en-US" baseline="0" dirty="0" smtClean="0"/>
              <a:t>Now for the longer view.</a:t>
            </a:r>
          </a:p>
          <a:p>
            <a:pPr lvl="0">
              <a:buFont typeface="Arial" pitchFamily="34" charset="0"/>
              <a:buChar char="•"/>
            </a:pPr>
            <a:r>
              <a:rPr lang="en-US" baseline="0" dirty="0" smtClean="0"/>
              <a:t>If I leave widget A backwards, then</a:t>
            </a:r>
          </a:p>
          <a:p>
            <a:pPr lvl="1">
              <a:buFont typeface="Arial" pitchFamily="34" charset="0"/>
              <a:buChar char="•"/>
            </a:pPr>
            <a:r>
              <a:rPr lang="en-US" baseline="0" dirty="0" smtClean="0"/>
              <a:t>Slowly over time there is wear on widget A </a:t>
            </a:r>
          </a:p>
          <a:p>
            <a:pPr lvl="1">
              <a:buFont typeface="Arial" pitchFamily="34" charset="0"/>
              <a:buChar char="•"/>
            </a:pPr>
            <a:r>
              <a:rPr lang="en-US" baseline="0" dirty="0" smtClean="0"/>
              <a:t>It has to be replaced</a:t>
            </a:r>
          </a:p>
          <a:p>
            <a:pPr lvl="1">
              <a:buFont typeface="Arial" pitchFamily="34" charset="0"/>
              <a:buChar char="•"/>
            </a:pPr>
            <a:r>
              <a:rPr lang="en-US" baseline="0" dirty="0" smtClean="0"/>
              <a:t>Now I have to find the problem</a:t>
            </a:r>
          </a:p>
          <a:p>
            <a:pPr lvl="1">
              <a:buFont typeface="Arial" pitchFamily="34" charset="0"/>
              <a:buChar char="•"/>
            </a:pPr>
            <a:r>
              <a:rPr lang="en-US" baseline="0" dirty="0" smtClean="0"/>
              <a:t>Undo what I’ve done</a:t>
            </a:r>
          </a:p>
          <a:p>
            <a:pPr lvl="1">
              <a:buFont typeface="Arial" pitchFamily="34" charset="0"/>
              <a:buChar char="•"/>
            </a:pPr>
            <a:r>
              <a:rPr lang="en-US" baseline="0" dirty="0" smtClean="0"/>
              <a:t>Redo it</a:t>
            </a:r>
          </a:p>
          <a:p>
            <a:pPr lvl="1">
              <a:buFont typeface="Arial" pitchFamily="34" charset="0"/>
              <a:buChar char="•"/>
            </a:pPr>
            <a:r>
              <a:rPr lang="en-US" baseline="0" dirty="0" smtClean="0"/>
              <a:t>Double checking other widgets</a:t>
            </a:r>
          </a:p>
          <a:p>
            <a:pPr lvl="1">
              <a:buFont typeface="Arial" pitchFamily="34" charset="0"/>
              <a:buNone/>
            </a:pPr>
            <a:endParaRPr lang="en-US" baseline="0" dirty="0" smtClean="0"/>
          </a:p>
          <a:p>
            <a:endParaRPr lang="en-US" baseline="0" dirty="0" smtClean="0"/>
          </a:p>
          <a:p>
            <a:r>
              <a:rPr lang="en-US" baseline="0" dirty="0" smtClean="0"/>
              <a:t>Let’s get back to putting widget A the wrong way in slot B. In that case, I have to undo all the work I’ve done from the time I put widget A into slot B, right? Then I have to redo all the work I’ve done since then, double-checking my work to make sure I’m not putting any other widgets in backwards. That means that one single, solitary defect caused me to spend THREE TIMES the time and money to get the same job done.  What if I’d caught that defect earlier?  Then my cost might be 10% over, not 200% over.</a:t>
            </a:r>
          </a:p>
          <a:p>
            <a:endParaRPr lang="en-US" baseline="0" dirty="0" smtClean="0"/>
          </a:p>
          <a:p>
            <a:r>
              <a:rPr lang="en-US" baseline="0" dirty="0" smtClean="0"/>
              <a:t>Okay – that’s a relatively easy one. Now we’ll take the longer view…</a:t>
            </a:r>
          </a:p>
          <a:p>
            <a:endParaRPr lang="en-US" baseline="0" dirty="0" smtClean="0"/>
          </a:p>
          <a:p>
            <a:r>
              <a:rPr lang="en-US" baseline="0" dirty="0" smtClean="0"/>
              <a:t>Imagine that I get it all put together, and it works like a charm.  Even though widget A is in slot B backwards, the thing works.  But what’s happening is that widget A is slowly wearing, to the point that instead of having a life of five years, it has a life of five months!  Assuming that everything else is working fine, all I have to do is disassemble the thing, get a new widget A, put it into slot B properly (assuming I figured out why it failed in the first place), and then rebuild the thing.</a:t>
            </a:r>
          </a:p>
          <a:p>
            <a:endParaRPr lang="en-US" baseline="0" dirty="0" smtClean="0"/>
          </a:p>
          <a:p>
            <a:r>
              <a:rPr lang="en-US" baseline="0" dirty="0" smtClean="0"/>
              <a:t>Yes, I just spent more like 500% of the original time, as compared to 300% if I catch it before I’m done in the first place, or 110% if I catch it as early as possible.  Why 500%?  Well, it might be 400%, and it might be 5,000%. The thing is, studies show that the cost of changing something when software is in production is DRAMATICALLY higher than changing it just after it’s done.</a:t>
            </a:r>
          </a:p>
          <a:p>
            <a:endParaRPr lang="en-US" baseline="0" dirty="0" smtClean="0"/>
          </a:p>
          <a:p>
            <a:r>
              <a:rPr lang="en-US" baseline="0" dirty="0" smtClean="0"/>
              <a:t>So if the minimal cost to fix one defect late in the game is 300%, and the cost of catching it and fixing it early is 110% or less, then if I catch just one bug in one piece of code at the time my pair is putting it in, I’ve just saved at least 80% in cost.</a:t>
            </a:r>
          </a:p>
          <a:p>
            <a:endParaRPr lang="en-US" baseline="0" dirty="0" smtClean="0"/>
          </a:p>
          <a:p>
            <a:r>
              <a:rPr lang="en-US" baseline="0" dirty="0" smtClean="0"/>
              <a:t>Let’s go over that…</a:t>
            </a:r>
          </a:p>
        </p:txBody>
      </p:sp>
      <p:sp>
        <p:nvSpPr>
          <p:cNvPr id="4" name="Slide Number Placeholder 3"/>
          <p:cNvSpPr>
            <a:spLocks noGrp="1"/>
          </p:cNvSpPr>
          <p:nvPr>
            <p:ph type="sldNum" sz="quarter" idx="10"/>
          </p:nvPr>
        </p:nvSpPr>
        <p:spPr/>
        <p:txBody>
          <a:bodyPr/>
          <a:lstStyle/>
          <a:p>
            <a:fld id="{C91E950B-F458-354F-BE3A-215FB82C404C}" type="slidenum">
              <a:rPr lang="en-US" smtClean="0"/>
              <a:pPr/>
              <a:t>82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buFont typeface="Arial" pitchFamily="34" charset="0"/>
              <a:buChar char="•"/>
            </a:pPr>
            <a:r>
              <a:rPr lang="en-US" dirty="0" smtClean="0"/>
              <a:t>Catch</a:t>
            </a:r>
            <a:r>
              <a:rPr lang="en-US" baseline="0" dirty="0" smtClean="0"/>
              <a:t> a bug when working on it costs me 110% of the cost of development x 2 developers</a:t>
            </a:r>
          </a:p>
          <a:p>
            <a:pPr>
              <a:buFont typeface="Arial" pitchFamily="34" charset="0"/>
              <a:buChar char="•"/>
            </a:pPr>
            <a:r>
              <a:rPr lang="en-US" baseline="0" dirty="0" smtClean="0"/>
              <a:t>Compared to 300% cost to fix when work is done or later.</a:t>
            </a:r>
          </a:p>
          <a:p>
            <a:pPr>
              <a:buFont typeface="Arial" pitchFamily="34" charset="0"/>
              <a:buChar char="•"/>
            </a:pPr>
            <a:r>
              <a:rPr lang="en-US" dirty="0" smtClean="0"/>
              <a:t>Let’s say it took</a:t>
            </a:r>
            <a:r>
              <a:rPr lang="en-US" baseline="0" dirty="0" smtClean="0"/>
              <a:t> 8 hours to originally build the code.</a:t>
            </a:r>
          </a:p>
          <a:p>
            <a:pPr>
              <a:buFont typeface="Arial" pitchFamily="34" charset="0"/>
              <a:buChar char="•"/>
            </a:pPr>
            <a:r>
              <a:rPr lang="en-US" baseline="0" dirty="0" smtClean="0"/>
              <a:t>$256 to fix the </a:t>
            </a:r>
            <a:r>
              <a:rPr lang="en-US" b="1" baseline="0" dirty="0" smtClean="0"/>
              <a:t>one</a:t>
            </a:r>
            <a:r>
              <a:rPr lang="en-US" b="0" baseline="0" dirty="0" smtClean="0"/>
              <a:t> bug</a:t>
            </a:r>
            <a:r>
              <a:rPr lang="en-US" baseline="0" dirty="0" smtClean="0"/>
              <a:t>.  </a:t>
            </a:r>
          </a:p>
          <a:p>
            <a:pPr>
              <a:buFont typeface="Arial" pitchFamily="34" charset="0"/>
              <a:buChar char="•"/>
            </a:pPr>
            <a:r>
              <a:rPr lang="en-US" baseline="0" dirty="0" smtClean="0"/>
              <a:t>What if there are 1000 bugs. Not unreasonable for a fairly large sized application.</a:t>
            </a:r>
          </a:p>
          <a:p>
            <a:pPr>
              <a:buFont typeface="Arial" pitchFamily="34" charset="0"/>
              <a:buChar char="•"/>
            </a:pPr>
            <a:r>
              <a:rPr lang="en-US" baseline="0" dirty="0" smtClean="0"/>
              <a:t>Consider time 64,000 hours.  About 160 person days.</a:t>
            </a:r>
            <a:endParaRPr lang="en-US" dirty="0" smtClean="0"/>
          </a:p>
          <a:p>
            <a:endParaRPr lang="en-US" dirty="0" smtClean="0"/>
          </a:p>
          <a:p>
            <a:r>
              <a:rPr lang="en-US" dirty="0" smtClean="0"/>
              <a:t>------------------------------------------------------------------------------------------------------------------------</a:t>
            </a:r>
          </a:p>
          <a:p>
            <a:r>
              <a:rPr lang="en-US" dirty="0" smtClean="0"/>
              <a:t>If it costs me 110%</a:t>
            </a:r>
            <a:r>
              <a:rPr lang="en-US" baseline="0" dirty="0" smtClean="0"/>
              <a:t> for two people, that’s 220%, right?  So having two people working together, where they catch and fix one bug, costs 220%.  Of course, they’ll catch and fix far more than one. But we’ll stick with just one for the moment.</a:t>
            </a:r>
          </a:p>
          <a:p>
            <a:endParaRPr lang="en-US" baseline="0" dirty="0" smtClean="0"/>
          </a:p>
          <a:p>
            <a:r>
              <a:rPr lang="en-US" baseline="0" dirty="0" smtClean="0"/>
              <a:t>Compare to that the cost to fix the bug after all the work is done.  That’s 300% or higher, because we have to do all the work to figure out where the bug is, refresh our minds about the code, go fix the code, write a new test or two, verify that we haven’t broken anything, check to make sure whether anything else is affected by this change,…</a:t>
            </a:r>
          </a:p>
          <a:p>
            <a:endParaRPr lang="en-US" baseline="0" dirty="0" smtClean="0"/>
          </a:p>
          <a:p>
            <a:r>
              <a:rPr lang="en-US" baseline="0" dirty="0" smtClean="0"/>
              <a:t>Well, as you can see, the costs mount up very quickly.</a:t>
            </a:r>
          </a:p>
          <a:p>
            <a:endParaRPr lang="en-US" baseline="0" dirty="0" smtClean="0"/>
          </a:p>
          <a:p>
            <a:r>
              <a:rPr lang="en-US" baseline="0" dirty="0" smtClean="0"/>
              <a:t>For the sake of argument, we’ll say that it took eight hours to develop the code.  Then the delta is 6.4 hours (eight hours times 80%).</a:t>
            </a:r>
          </a:p>
          <a:p>
            <a:endParaRPr lang="en-US" baseline="0" dirty="0" smtClean="0"/>
          </a:p>
          <a:p>
            <a:r>
              <a:rPr lang="en-US" baseline="0" dirty="0" smtClean="0"/>
              <a:t>Again, for the sake of argument, let’s say our developer gets paid forty dollars per hour.  That’s a difference of $256.  That means that without pairing, it could cost us $256 to fix this one bug if it’s caught late, rather than early.</a:t>
            </a:r>
          </a:p>
          <a:p>
            <a:endParaRPr lang="en-US" baseline="0" dirty="0" smtClean="0"/>
          </a:p>
          <a:p>
            <a:r>
              <a:rPr lang="en-US" baseline="0" dirty="0" smtClean="0"/>
              <a:t>$256 is not such a big deal, right? What if we expect to find and fix a measly one thousand bugs during the course of our development.</a:t>
            </a:r>
          </a:p>
          <a:p>
            <a:endParaRPr lang="en-US" baseline="0" dirty="0" smtClean="0"/>
          </a:p>
          <a:p>
            <a:r>
              <a:rPr lang="en-US" baseline="0" dirty="0" smtClean="0"/>
              <a:t>That’s two hundred fifty-six thousand dollars! That’s not small.  And one thousand bugs is a small number for a sizable project.</a:t>
            </a:r>
          </a:p>
          <a:p>
            <a:endParaRPr lang="en-US" baseline="0" dirty="0" smtClean="0"/>
          </a:p>
          <a:p>
            <a:r>
              <a:rPr lang="en-US" baseline="0" dirty="0" smtClean="0"/>
              <a:t>And let’s not forget the time.  That $256,000 also represents 6,400 person hours of effort!  If we maintain the same size staff, that’s 160 person days added to our schedule, which is NOT included in our project plan.</a:t>
            </a:r>
          </a:p>
          <a:p>
            <a:endParaRPr lang="en-US" baseline="0" dirty="0" smtClean="0"/>
          </a:p>
          <a:p>
            <a:r>
              <a:rPr lang="en-US" baseline="0" dirty="0" smtClean="0"/>
              <a:t>As we consider this, also consider that 300% is pretty minimal, when you consider that the bug was probably found by QA or by a customer, so there’ll be time to reproduce it, document it, and report and track it. And of course once it’s supposedly fixed, there’s the cost of retesting and </a:t>
            </a:r>
            <a:r>
              <a:rPr lang="en-US" baseline="0" dirty="0" err="1" smtClean="0"/>
              <a:t>reverifying</a:t>
            </a:r>
            <a:r>
              <a:rPr lang="en-US" baseline="0" dirty="0" smtClean="0"/>
              <a:t>.</a:t>
            </a:r>
          </a:p>
          <a:p>
            <a:endParaRPr lang="en-US" baseline="0" dirty="0" smtClean="0"/>
          </a:p>
          <a:p>
            <a:r>
              <a:rPr lang="en-US" baseline="0" dirty="0" smtClean="0"/>
              <a:t>You can see that in the Agile community, there’s a strong argument in favor of pairing from many perspectives.</a:t>
            </a:r>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spcAft>
                <a:spcPts val="1707"/>
              </a:spcAft>
              <a:defRPr/>
            </a:pPr>
            <a:r>
              <a:rPr lang="en-US" dirty="0" smtClean="0"/>
              <a:t>These studies show a couple of key things:</a:t>
            </a:r>
          </a:p>
          <a:p>
            <a:pPr>
              <a:spcAft>
                <a:spcPts val="1707"/>
              </a:spcAft>
              <a:defRPr/>
            </a:pPr>
            <a:r>
              <a:rPr lang="en-US" dirty="0" smtClean="0"/>
              <a:t>Pair programmers are only 15% slower than two independent </a:t>
            </a:r>
          </a:p>
          <a:p>
            <a:pPr>
              <a:spcAft>
                <a:spcPts val="1707"/>
              </a:spcAft>
              <a:defRPr/>
            </a:pPr>
            <a:r>
              <a:rPr lang="en-US" dirty="0" smtClean="0"/>
              <a:t>Improved </a:t>
            </a:r>
            <a:r>
              <a:rPr lang="en-US" dirty="0" err="1" smtClean="0"/>
              <a:t>correctedness</a:t>
            </a:r>
            <a:endParaRPr lang="en-US" dirty="0" smtClean="0"/>
          </a:p>
          <a:p>
            <a:pPr>
              <a:spcAft>
                <a:spcPts val="1707"/>
              </a:spcAft>
              <a:defRPr/>
            </a:pPr>
            <a:r>
              <a:rPr lang="en-US" dirty="0" smtClean="0"/>
              <a:t>Novice</a:t>
            </a:r>
            <a:r>
              <a:rPr lang="en-US" baseline="0" dirty="0" smtClean="0"/>
              <a:t> to experience</a:t>
            </a:r>
          </a:p>
          <a:p>
            <a:pPr>
              <a:spcAft>
                <a:spcPts val="1707"/>
              </a:spcAft>
              <a:defRPr/>
            </a:pPr>
            <a:r>
              <a:rPr lang="en-US" baseline="0" dirty="0" smtClean="0"/>
              <a:t>Complexity of task.</a:t>
            </a:r>
          </a:p>
          <a:p>
            <a:pPr>
              <a:spcAft>
                <a:spcPts val="1707"/>
              </a:spcAft>
              <a:defRPr/>
            </a:pPr>
            <a:endParaRPr lang="en-US" dirty="0" smtClean="0"/>
          </a:p>
          <a:p>
            <a:pPr>
              <a:spcAft>
                <a:spcPts val="1707"/>
              </a:spcAft>
              <a:defRPr/>
            </a:pPr>
            <a:r>
              <a:rPr lang="en-US" dirty="0" smtClean="0"/>
              <a:t>Public demo - </a:t>
            </a:r>
            <a:r>
              <a:rPr lang="en-US" dirty="0" smtClean="0">
                <a:hlinkClick r:id="rId3"/>
              </a:rPr>
              <a:t>http://blogs.agilefaqs.com/2010/06/13/pair-programming-public-demo/</a:t>
            </a:r>
            <a:endParaRPr lang="en-US" dirty="0" smtClean="0"/>
          </a:p>
          <a:p>
            <a:pPr>
              <a:spcAft>
                <a:spcPts val="2560"/>
              </a:spcAft>
              <a:defRPr/>
            </a:pPr>
            <a:r>
              <a:rPr lang="en-US" dirty="0" smtClean="0"/>
              <a:t>Blog by Fred George - </a:t>
            </a:r>
            <a:r>
              <a:rPr lang="en-US" dirty="0" smtClean="0">
                <a:hlinkClick r:id="rId4"/>
              </a:rPr>
              <a:t>http://processpeoplepods.blogspot.com/search/label/Pair%20Programming</a:t>
            </a:r>
            <a:endParaRPr lang="en-US" dirty="0" smtClean="0"/>
          </a:p>
          <a:p>
            <a:pPr>
              <a:defRPr/>
            </a:pPr>
            <a:r>
              <a:rPr lang="en-US" i="1" dirty="0" smtClean="0"/>
              <a:t>Based on a survey </a:t>
            </a:r>
          </a:p>
          <a:p>
            <a:pPr marL="325115" indent="-325115">
              <a:defRPr/>
            </a:pPr>
            <a:r>
              <a:rPr lang="en-US" dirty="0" smtClean="0"/>
              <a:t>100% agreed that they had more confidence in their solution than when they program alone</a:t>
            </a:r>
          </a:p>
          <a:p>
            <a:pPr marL="325115" indent="-325115">
              <a:defRPr/>
            </a:pPr>
            <a:r>
              <a:rPr lang="en-US" dirty="0" smtClean="0"/>
              <a:t>96% agreed that they enjoy their job more than when programming alone</a:t>
            </a:r>
          </a:p>
          <a:p>
            <a:pPr>
              <a:buFont typeface="Arial"/>
              <a:buChar char="•"/>
              <a:defRPr/>
            </a:pPr>
            <a:r>
              <a:rPr lang="en-US" dirty="0" smtClean="0"/>
              <a:t>Laurie Williams of the </a:t>
            </a:r>
            <a:r>
              <a:rPr lang="en-US" dirty="0" smtClean="0">
                <a:hlinkClick r:id="rId5" tooltip="University&#10; of Utah"/>
              </a:rPr>
              <a:t>University of Utah</a:t>
            </a:r>
            <a:r>
              <a:rPr lang="en-US" dirty="0" smtClean="0"/>
              <a:t> in Salt Lake City has shown that paired programmers are only 15% slower than two independent individual programmers, but produce 15% fewer bugs</a:t>
            </a:r>
          </a:p>
          <a:p>
            <a:pPr>
              <a:buFont typeface="Arial"/>
              <a:buChar char="•"/>
              <a:defRPr/>
            </a:pPr>
            <a:r>
              <a:rPr lang="en-US" dirty="0" smtClean="0"/>
              <a:t>The Williams et al. 2000 study showed an improvement in correctness of around 15% and 20 to 40% decrease in time, but between a 15 and 60% increase in effort. </a:t>
            </a:r>
          </a:p>
          <a:p>
            <a:pPr>
              <a:buFont typeface="Arial"/>
              <a:buChar char="•"/>
              <a:defRPr/>
            </a:pPr>
            <a:r>
              <a:rPr lang="en-US" dirty="0" smtClean="0"/>
              <a:t>Williams et al. 2000 also cites an earlier study (</a:t>
            </a:r>
            <a:r>
              <a:rPr lang="en-US" dirty="0" err="1" smtClean="0"/>
              <a:t>Nosek</a:t>
            </a:r>
            <a:r>
              <a:rPr lang="en-US" dirty="0" smtClean="0"/>
              <a:t> 1998) which also had a 40% decrease in time for a 60% increase in effort.</a:t>
            </a:r>
          </a:p>
          <a:p>
            <a:pPr>
              <a:buFont typeface="Arial"/>
              <a:buChar char="•"/>
              <a:defRPr/>
            </a:pPr>
            <a:r>
              <a:rPr lang="en-US" dirty="0" smtClean="0"/>
              <a:t>A study (</a:t>
            </a:r>
            <a:r>
              <a:rPr lang="en-US" dirty="0" err="1" smtClean="0"/>
              <a:t>Lui</a:t>
            </a:r>
            <a:r>
              <a:rPr lang="en-US" dirty="0" smtClean="0"/>
              <a:t> 2006) presents a rigorous scientific experiment in which novice–novice pairs against novice solos experience significantly greater productivity gains than expert–expert pairs against expert solos.</a:t>
            </a:r>
            <a:r>
              <a:rPr lang="en-US" baseline="30000" dirty="0" smtClean="0">
                <a:hlinkClick r:id="rId6"/>
              </a:rPr>
              <a:t>[</a:t>
            </a:r>
            <a:endParaRPr lang="en-US" baseline="30000" dirty="0" smtClean="0"/>
          </a:p>
          <a:p>
            <a:pPr>
              <a:buFont typeface="Arial"/>
              <a:buChar char="•"/>
              <a:defRPr/>
            </a:pPr>
            <a:r>
              <a:rPr lang="en-US" dirty="0" smtClean="0"/>
              <a:t>A larger recent study (</a:t>
            </a:r>
            <a:r>
              <a:rPr lang="en-US" dirty="0" err="1" smtClean="0"/>
              <a:t>Arisholm</a:t>
            </a:r>
            <a:r>
              <a:rPr lang="en-US" dirty="0" smtClean="0"/>
              <a:t> et al. 2007) had 48% increase in correctness for complex systems, but no significant difference in time, whilst simple systems had 20% decrease in time, but no significant difference in correctness. Overall there was no general reduction in time or increase in correctness, but an overall 84% increase in effort.</a:t>
            </a:r>
            <a:r>
              <a:rPr lang="en-US" baseline="30000" dirty="0" smtClean="0">
                <a:hlinkClick r:id="rId7"/>
              </a:rPr>
              <a:t>[8]</a:t>
            </a:r>
            <a:r>
              <a:rPr lang="en-US" baseline="30000" dirty="0" smtClean="0">
                <a:hlinkClick r:id="rId8"/>
              </a:rPr>
              <a:t>[16]</a:t>
            </a:r>
            <a:endParaRPr lang="en-US" dirty="0" smtClean="0"/>
          </a:p>
          <a:p>
            <a:pPr>
              <a:buFont typeface="Arial"/>
              <a:buChar char="•"/>
              <a:defRPr/>
            </a:pPr>
            <a:r>
              <a:rPr lang="en-US" dirty="0" err="1" smtClean="0"/>
              <a:t>Lui</a:t>
            </a:r>
            <a:r>
              <a:rPr lang="en-US" dirty="0" smtClean="0"/>
              <a:t>, Chan, and </a:t>
            </a:r>
            <a:r>
              <a:rPr lang="en-US" dirty="0" err="1" smtClean="0"/>
              <a:t>Nosek</a:t>
            </a:r>
            <a:r>
              <a:rPr lang="en-US" dirty="0" smtClean="0"/>
              <a:t> (2008) shows that pair programming outperforms for design tasks.</a:t>
            </a:r>
            <a:r>
              <a:rPr lang="en-US" baseline="30000" dirty="0" smtClean="0">
                <a:hlinkClick r:id="rId9"/>
              </a:rPr>
              <a:t>[17]</a:t>
            </a:r>
            <a:endParaRPr lang="en-US" dirty="0" smtClean="0"/>
          </a:p>
          <a:p>
            <a:pPr>
              <a:buFont typeface="Arial"/>
              <a:buChar char="•"/>
              <a:defRPr/>
            </a:pPr>
            <a:r>
              <a:rPr lang="en-US" dirty="0" smtClean="0"/>
              <a:t>A full-scale meta-analysis of pair programming experimental studies, from before or during 2007, (</a:t>
            </a:r>
            <a:r>
              <a:rPr lang="en-US" dirty="0" err="1" smtClean="0"/>
              <a:t>Hannay</a:t>
            </a:r>
            <a:r>
              <a:rPr lang="en-US" dirty="0" smtClean="0"/>
              <a:t> et al. 2009) confirms "that you cannot expect faster and better and cheaper". Higher quality for complex tasks costs higher effort, reduced duration for simpler tasks comes with noticeably lower quality - the meta-analysis "suggests that pair programming is not uniformly beneficial or effective".</a:t>
            </a:r>
            <a:r>
              <a:rPr lang="en-US" baseline="30000" dirty="0" smtClean="0">
                <a:hlinkClick r:id="rId10"/>
              </a:rPr>
              <a:t>[18]</a:t>
            </a:r>
            <a:endParaRPr lang="en-US" dirty="0" smtClean="0"/>
          </a:p>
          <a:p>
            <a:pPr>
              <a:defRPr/>
            </a:pPr>
            <a:endParaRPr lang="en-US" dirty="0" smtClean="0"/>
          </a:p>
          <a:p>
            <a:pPr marL="325115" indent="-325115">
              <a:defRPr/>
            </a:pPr>
            <a:endParaRPr lang="en-US" dirty="0" smtClean="0"/>
          </a:p>
          <a:p>
            <a:pPr>
              <a:defRPr/>
            </a:pP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spcAft>
                <a:spcPts val="1707"/>
              </a:spcAft>
              <a:defRPr/>
            </a:pPr>
            <a:r>
              <a:rPr lang="en-US" dirty="0" smtClean="0"/>
              <a:t>Improved </a:t>
            </a:r>
            <a:r>
              <a:rPr lang="en-US" dirty="0" err="1" smtClean="0"/>
              <a:t>correctedness</a:t>
            </a:r>
            <a:endParaRPr lang="en-US" dirty="0" smtClean="0"/>
          </a:p>
          <a:p>
            <a:pPr>
              <a:spcAft>
                <a:spcPts val="1707"/>
              </a:spcAft>
              <a:defRPr/>
            </a:pPr>
            <a:r>
              <a:rPr lang="en-US" dirty="0" smtClean="0"/>
              <a:t>Novice to experience</a:t>
            </a:r>
          </a:p>
          <a:p>
            <a:pPr>
              <a:spcAft>
                <a:spcPts val="1707"/>
              </a:spcAft>
              <a:defRPr/>
            </a:pPr>
            <a:r>
              <a:rPr lang="en-US" dirty="0" smtClean="0"/>
              <a:t>Complexity of task.</a:t>
            </a:r>
          </a:p>
          <a:p>
            <a:pPr>
              <a:spcAft>
                <a:spcPts val="1707"/>
              </a:spcAft>
              <a:defRPr/>
            </a:pPr>
            <a:endParaRPr lang="en-US" dirty="0" smtClean="0"/>
          </a:p>
          <a:p>
            <a:pPr>
              <a:spcAft>
                <a:spcPts val="1707"/>
              </a:spcAft>
              <a:defRPr/>
            </a:pPr>
            <a:r>
              <a:rPr lang="en-US" dirty="0" smtClean="0"/>
              <a:t>Public demo - </a:t>
            </a:r>
            <a:r>
              <a:rPr lang="en-US" dirty="0" smtClean="0">
                <a:hlinkClick r:id="rId3"/>
              </a:rPr>
              <a:t>http://blogs.agilefaqs.com/2010/06/13/pair-programming-public-demo/</a:t>
            </a:r>
            <a:endParaRPr lang="en-US" dirty="0" smtClean="0"/>
          </a:p>
          <a:p>
            <a:pPr>
              <a:spcAft>
                <a:spcPts val="2560"/>
              </a:spcAft>
              <a:defRPr/>
            </a:pPr>
            <a:r>
              <a:rPr lang="en-US" dirty="0" smtClean="0"/>
              <a:t>Blog by Fred George - </a:t>
            </a:r>
            <a:r>
              <a:rPr lang="en-US" dirty="0" smtClean="0">
                <a:hlinkClick r:id="rId4"/>
              </a:rPr>
              <a:t>http://processpeoplepods.blogspot.com/search/label/Pair%20Programming</a:t>
            </a:r>
            <a:endParaRPr lang="en-US" dirty="0" smtClean="0"/>
          </a:p>
          <a:p>
            <a:pPr>
              <a:defRPr/>
            </a:pPr>
            <a:r>
              <a:rPr lang="en-US" i="1" dirty="0" smtClean="0"/>
              <a:t>Based on a survey </a:t>
            </a:r>
          </a:p>
          <a:p>
            <a:pPr marL="325115" indent="-325115">
              <a:defRPr/>
            </a:pPr>
            <a:r>
              <a:rPr lang="en-US" dirty="0" smtClean="0"/>
              <a:t>100% agreed that they had more confidence in their solution than when they program alone</a:t>
            </a:r>
          </a:p>
          <a:p>
            <a:pPr marL="325115" indent="-325115">
              <a:defRPr/>
            </a:pPr>
            <a:r>
              <a:rPr lang="en-US" dirty="0" smtClean="0"/>
              <a:t>96% agreed that they enjoy their job more than when programming alone</a:t>
            </a:r>
          </a:p>
          <a:p>
            <a:pPr>
              <a:buFont typeface="Arial"/>
              <a:buChar char="•"/>
              <a:defRPr/>
            </a:pPr>
            <a:r>
              <a:rPr lang="en-US" dirty="0" smtClean="0"/>
              <a:t>Laurie Williams of the </a:t>
            </a:r>
            <a:r>
              <a:rPr lang="en-US" dirty="0" smtClean="0">
                <a:hlinkClick r:id="rId5" tooltip="University&#10; of Utah"/>
              </a:rPr>
              <a:t>University of Utah</a:t>
            </a:r>
            <a:r>
              <a:rPr lang="en-US" dirty="0" smtClean="0"/>
              <a:t> in Salt Lake City has shown that paired programmers are only 15% slower than two independent individual programmers, but produce 15% fewer bugs</a:t>
            </a:r>
          </a:p>
          <a:p>
            <a:pPr>
              <a:buFont typeface="Arial"/>
              <a:buChar char="•"/>
              <a:defRPr/>
            </a:pPr>
            <a:r>
              <a:rPr lang="en-US" dirty="0" smtClean="0"/>
              <a:t>The Williams et al. 2000 study showed an improvement in correctness of around 15% and 20 to 40% decrease in time, but between a 15 and 60% increase in effort. </a:t>
            </a:r>
          </a:p>
          <a:p>
            <a:pPr>
              <a:buFont typeface="Arial"/>
              <a:buChar char="•"/>
              <a:defRPr/>
            </a:pPr>
            <a:r>
              <a:rPr lang="en-US" dirty="0" smtClean="0"/>
              <a:t>Williams et al. 2000 also cites an earlier study (</a:t>
            </a:r>
            <a:r>
              <a:rPr lang="en-US" dirty="0" err="1" smtClean="0"/>
              <a:t>Nosek</a:t>
            </a:r>
            <a:r>
              <a:rPr lang="en-US" dirty="0" smtClean="0"/>
              <a:t> 1998) which also had a 40% decrease in time for a 60% increase in effort.</a:t>
            </a:r>
          </a:p>
          <a:p>
            <a:pPr>
              <a:buFont typeface="Arial"/>
              <a:buChar char="•"/>
              <a:defRPr/>
            </a:pPr>
            <a:r>
              <a:rPr lang="en-US" dirty="0" smtClean="0"/>
              <a:t>A study (</a:t>
            </a:r>
            <a:r>
              <a:rPr lang="en-US" dirty="0" err="1" smtClean="0"/>
              <a:t>Lui</a:t>
            </a:r>
            <a:r>
              <a:rPr lang="en-US" dirty="0" smtClean="0"/>
              <a:t> 2006) presents a rigorous scientific experiment in which novice–novice pairs against novice solos experience significantly greater productivity gains than expert–expert pairs against expert solos.</a:t>
            </a:r>
            <a:r>
              <a:rPr lang="en-US" baseline="30000" dirty="0" smtClean="0">
                <a:hlinkClick r:id="rId6"/>
              </a:rPr>
              <a:t>[</a:t>
            </a:r>
            <a:endParaRPr lang="en-US" baseline="30000" dirty="0" smtClean="0"/>
          </a:p>
          <a:p>
            <a:pPr>
              <a:buFont typeface="Arial"/>
              <a:buChar char="•"/>
              <a:defRPr/>
            </a:pPr>
            <a:r>
              <a:rPr lang="en-US" dirty="0" smtClean="0"/>
              <a:t>A larger recent study (</a:t>
            </a:r>
            <a:r>
              <a:rPr lang="en-US" dirty="0" err="1" smtClean="0"/>
              <a:t>Arisholm</a:t>
            </a:r>
            <a:r>
              <a:rPr lang="en-US" dirty="0" smtClean="0"/>
              <a:t> et al. 2007) had 48% increase in correctness for complex systems, but no significant difference in time, whilst simple systems had 20% decrease in time, but no significant difference in correctness. Overall there was no general reduction in time or increase in correctness, but an overall 84% increase in effort.</a:t>
            </a:r>
            <a:r>
              <a:rPr lang="en-US" baseline="30000" dirty="0" smtClean="0">
                <a:hlinkClick r:id="rId7"/>
              </a:rPr>
              <a:t>[8]</a:t>
            </a:r>
            <a:r>
              <a:rPr lang="en-US" baseline="30000" dirty="0" smtClean="0">
                <a:hlinkClick r:id="rId8"/>
              </a:rPr>
              <a:t>[16]</a:t>
            </a:r>
            <a:endParaRPr lang="en-US" dirty="0" smtClean="0"/>
          </a:p>
          <a:p>
            <a:pPr>
              <a:buFont typeface="Arial"/>
              <a:buChar char="•"/>
              <a:defRPr/>
            </a:pPr>
            <a:r>
              <a:rPr lang="en-US" dirty="0" err="1" smtClean="0"/>
              <a:t>Lui</a:t>
            </a:r>
            <a:r>
              <a:rPr lang="en-US" dirty="0" smtClean="0"/>
              <a:t>, Chan, and </a:t>
            </a:r>
            <a:r>
              <a:rPr lang="en-US" dirty="0" err="1" smtClean="0"/>
              <a:t>Nosek</a:t>
            </a:r>
            <a:r>
              <a:rPr lang="en-US" dirty="0" smtClean="0"/>
              <a:t> (2008) shows that pair programming outperforms for design tasks.</a:t>
            </a:r>
            <a:r>
              <a:rPr lang="en-US" baseline="30000" dirty="0" smtClean="0">
                <a:hlinkClick r:id="rId9"/>
              </a:rPr>
              <a:t>[17]</a:t>
            </a:r>
            <a:endParaRPr lang="en-US" dirty="0" smtClean="0"/>
          </a:p>
          <a:p>
            <a:pPr>
              <a:buFont typeface="Arial"/>
              <a:buChar char="•"/>
              <a:defRPr/>
            </a:pPr>
            <a:r>
              <a:rPr lang="en-US" dirty="0" smtClean="0"/>
              <a:t>A full-scale meta-analysis of pair programming experimental studies, from before or during 2007, (</a:t>
            </a:r>
            <a:r>
              <a:rPr lang="en-US" dirty="0" err="1" smtClean="0"/>
              <a:t>Hannay</a:t>
            </a:r>
            <a:r>
              <a:rPr lang="en-US" dirty="0" smtClean="0"/>
              <a:t> et al. 2009) confirms "that you cannot expect faster and better and cheaper". Higher quality for complex tasks costs higher effort, reduced duration for simpler tasks comes with noticeably lower quality - the meta-analysis "suggests that pair programming is not uniformly beneficial or effective".</a:t>
            </a:r>
            <a:r>
              <a:rPr lang="en-US" baseline="30000" dirty="0" smtClean="0">
                <a:hlinkClick r:id="rId10"/>
              </a:rPr>
              <a:t>[18]</a:t>
            </a:r>
            <a:endParaRPr lang="en-US" dirty="0" smtClean="0"/>
          </a:p>
          <a:p>
            <a:pPr>
              <a:defRPr/>
            </a:pPr>
            <a:endParaRPr lang="en-US" dirty="0" smtClean="0"/>
          </a:p>
          <a:p>
            <a:pPr marL="325115" indent="-325115">
              <a:defRPr/>
            </a:pPr>
            <a:endParaRPr lang="en-US" dirty="0" smtClean="0"/>
          </a:p>
          <a:p>
            <a:pPr>
              <a:defRPr/>
            </a:pP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86</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87</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Regarding hygiene, please be considerate</a:t>
            </a:r>
            <a:r>
              <a:rPr lang="en-US" baseline="0" dirty="0" smtClean="0"/>
              <a:t> to your neighbor. </a:t>
            </a:r>
          </a:p>
          <a:p>
            <a:r>
              <a:rPr lang="en-US" baseline="0" dirty="0" smtClean="0"/>
              <a:t>This is not just an agile concept.</a:t>
            </a:r>
          </a:p>
          <a:p>
            <a:r>
              <a:rPr lang="en-US" baseline="0" dirty="0" smtClean="0"/>
              <a:t>Which brings us to …….  </a:t>
            </a:r>
          </a:p>
          <a:p>
            <a:r>
              <a:rPr lang="en-US" baseline="0" dirty="0" smtClean="0"/>
              <a:t>[CLICK]</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a:buNone/>
            </a:pPr>
            <a:r>
              <a:rPr lang="en-US" dirty="0" smtClean="0"/>
              <a:t>2 key principles</a:t>
            </a:r>
          </a:p>
          <a:p>
            <a:pPr marL="171450" indent="-171450">
              <a:buFont typeface="Arial"/>
              <a:buChar char="•"/>
            </a:pPr>
            <a:r>
              <a:rPr lang="en-US" dirty="0" smtClean="0"/>
              <a:t>Fit for purpose</a:t>
            </a:r>
          </a:p>
          <a:p>
            <a:pPr marL="171450" indent="-171450">
              <a:buFont typeface="Arial"/>
              <a:buChar char="•"/>
            </a:pPr>
            <a:r>
              <a:rPr lang="en-US" dirty="0" smtClean="0"/>
              <a:t>Right first time</a:t>
            </a:r>
          </a:p>
          <a:p>
            <a:pPr marL="0" indent="0">
              <a:buFont typeface="Arial"/>
              <a:buNone/>
            </a:pPr>
            <a:r>
              <a:rPr lang="en-US" dirty="0" smtClean="0"/>
              <a:t>Determined by the intended user</a:t>
            </a:r>
          </a:p>
          <a:p>
            <a:pPr marL="0" indent="0">
              <a:buFont typeface="Arial"/>
              <a:buNone/>
            </a:pPr>
            <a:endParaRPr lang="en-US" dirty="0" smtClean="0"/>
          </a:p>
          <a:p>
            <a:pPr marL="0" indent="0">
              <a:buFont typeface="Arial"/>
              <a:buNone/>
            </a:pPr>
            <a:endParaRPr lang="en-US" dirty="0" smtClean="0"/>
          </a:p>
          <a:p>
            <a:r>
              <a:rPr lang="en-US" dirty="0" smtClean="0"/>
              <a:t>-----------------------------------------------------------------------------------------------</a:t>
            </a:r>
          </a:p>
          <a:p>
            <a:r>
              <a:rPr lang="en-US" dirty="0" smtClean="0"/>
              <a:t>Once again, let’s start with some definition.</a:t>
            </a:r>
          </a:p>
          <a:p>
            <a:endParaRPr lang="en-US" dirty="0" smtClean="0"/>
          </a:p>
          <a:p>
            <a:r>
              <a:rPr lang="en-US" dirty="0" smtClean="0"/>
              <a:t>First, what is Quality in</a:t>
            </a:r>
            <a:r>
              <a:rPr lang="en-US" baseline="0" dirty="0" smtClean="0"/>
              <a:t> a business or engineering environment?</a:t>
            </a:r>
          </a:p>
          <a:p>
            <a:endParaRPr lang="en-US" baseline="0" dirty="0" smtClean="0"/>
          </a:p>
          <a:p>
            <a:r>
              <a:rPr lang="en-US" baseline="0" dirty="0" smtClean="0"/>
              <a:t>From Wikipedia, we get this definition:</a:t>
            </a:r>
          </a:p>
          <a:p>
            <a:endParaRPr lang="en-US" baseline="0" dirty="0" smtClean="0"/>
          </a:p>
          <a:p>
            <a:r>
              <a:rPr lang="en-US" b="1" dirty="0" smtClean="0"/>
              <a:t>Quality</a:t>
            </a:r>
            <a:r>
              <a:rPr lang="en-US" dirty="0" smtClean="0"/>
              <a:t> in business, engineering and manufacturing has a </a:t>
            </a:r>
            <a:r>
              <a:rPr lang="en-US" dirty="0" smtClean="0">
                <a:hlinkClick r:id="rId3" tooltip="Pragmatic"/>
              </a:rPr>
              <a:t>pragmatic</a:t>
            </a:r>
            <a:r>
              <a:rPr lang="en-US" dirty="0" smtClean="0"/>
              <a:t> interpretation as the </a:t>
            </a:r>
            <a:r>
              <a:rPr lang="en-US" i="1" dirty="0" smtClean="0"/>
              <a:t>non-inferiority</a:t>
            </a:r>
            <a:r>
              <a:rPr lang="en-US" dirty="0" smtClean="0"/>
              <a:t> or </a:t>
            </a:r>
            <a:r>
              <a:rPr lang="en-US" i="1" dirty="0" smtClean="0"/>
              <a:t>superiority</a:t>
            </a:r>
            <a:r>
              <a:rPr lang="en-US" dirty="0" smtClean="0"/>
              <a:t> of something. Quality is a perceptual, conditional and somewhat subjective attribute and may be understood differently by different people. Consumers may focus on the </a:t>
            </a:r>
            <a:r>
              <a:rPr lang="en-US" b="1" dirty="0" smtClean="0"/>
              <a:t>specification quality</a:t>
            </a:r>
            <a:r>
              <a:rPr lang="en-US" dirty="0" smtClean="0"/>
              <a:t> of a product/service, or how it compares to competitors in the marketplace. Producers might measure the </a:t>
            </a:r>
            <a:r>
              <a:rPr lang="en-US" b="1" dirty="0" smtClean="0"/>
              <a:t>conformance quality</a:t>
            </a:r>
            <a:r>
              <a:rPr lang="en-US" dirty="0" smtClean="0"/>
              <a:t>, or degree to which the product/service was produced correctly.</a:t>
            </a:r>
          </a:p>
          <a:p>
            <a:endParaRPr lang="en-US" dirty="0" smtClean="0"/>
          </a:p>
          <a:p>
            <a:r>
              <a:rPr lang="en-US" dirty="0" smtClean="0"/>
              <a:t>And also from Wikipedia, we get a</a:t>
            </a:r>
            <a:r>
              <a:rPr lang="en-US" baseline="0" dirty="0" smtClean="0"/>
              <a:t> definition of Quality Assurance:</a:t>
            </a:r>
          </a:p>
          <a:p>
            <a:endParaRPr lang="en-US" baseline="0" dirty="0" smtClean="0"/>
          </a:p>
          <a:p>
            <a:r>
              <a:rPr lang="en-US" b="1" dirty="0" smtClean="0"/>
              <a:t>Quality assurance</a:t>
            </a:r>
            <a:r>
              <a:rPr lang="en-US" dirty="0" smtClean="0"/>
              <a:t>, or </a:t>
            </a:r>
            <a:r>
              <a:rPr lang="en-US" b="1" dirty="0" smtClean="0"/>
              <a:t>QA</a:t>
            </a:r>
            <a:r>
              <a:rPr lang="en-US" dirty="0" smtClean="0"/>
              <a:t> for short, refers to planned and systematic production processes that provide confidence in a product's suitability for its intended purpose. It is a set of activities intended to ensure that products (goods and/or services) satisfy customer requirements in a systematic, reliable fashion. QA cannot absolutely guarantee the production of </a:t>
            </a:r>
            <a:r>
              <a:rPr lang="en-US" i="1" dirty="0" smtClean="0"/>
              <a:t>quality</a:t>
            </a:r>
            <a:r>
              <a:rPr lang="en-US" dirty="0" smtClean="0"/>
              <a:t> products, unfortunately, but makes this more likely.</a:t>
            </a:r>
          </a:p>
          <a:p>
            <a:endParaRPr lang="en-US" dirty="0" smtClean="0"/>
          </a:p>
          <a:p>
            <a:r>
              <a:rPr lang="en-US" dirty="0" smtClean="0"/>
              <a:t>Two key principles characterize QA: "fit for purpose" (the product should be suitable for the intended purpose) and "right first time" (mistakes should be eliminated). QA includes regulation of the </a:t>
            </a:r>
            <a:r>
              <a:rPr lang="en-US" dirty="0" smtClean="0">
                <a:hlinkClick r:id="rId4" tooltip="Quality (business)"/>
              </a:rPr>
              <a:t>quality</a:t>
            </a:r>
            <a:r>
              <a:rPr lang="en-US" dirty="0" smtClean="0"/>
              <a:t> of raw materials, assemblies, products and components; services related to production; and management, production and inspection processes.</a:t>
            </a:r>
          </a:p>
          <a:p>
            <a:endParaRPr lang="en-US" dirty="0" smtClean="0"/>
          </a:p>
          <a:p>
            <a:r>
              <a:rPr lang="en-US" dirty="0" smtClean="0"/>
              <a:t>It is important to realize also that </a:t>
            </a:r>
            <a:r>
              <a:rPr lang="en-US" i="1" dirty="0" smtClean="0"/>
              <a:t>quality</a:t>
            </a:r>
            <a:r>
              <a:rPr lang="en-US" dirty="0" smtClean="0"/>
              <a:t> is determined by the intended users, clients or customers, not by society in general: it is not the same as 'expensive' or 'high quality'. Even goods with low prices can be considered quality items if they meet a market need.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5CEAF-EB7D-FC40-9619-E11E168CF3F7}" type="slidenum">
              <a:rPr lang="en-US" smtClean="0"/>
              <a:pPr/>
              <a:t>89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i="1" kern="1200" dirty="0" smtClean="0">
              <a:solidFill>
                <a:schemeClr val="tx1"/>
              </a:solidFill>
              <a:latin typeface="+mn-lt"/>
              <a:ea typeface="ＭＳ Ｐゴシック" pitchFamily="-65" charset="-128"/>
              <a:cs typeface="Arial" charset="0"/>
            </a:endParaRPr>
          </a:p>
        </p:txBody>
      </p:sp>
      <p:sp>
        <p:nvSpPr>
          <p:cNvPr id="4" name="Slide Number Placeholder 3"/>
          <p:cNvSpPr>
            <a:spLocks noGrp="1"/>
          </p:cNvSpPr>
          <p:nvPr>
            <p:ph type="sldNum" sz="quarter" idx="10"/>
          </p:nvPr>
        </p:nvSpPr>
        <p:spPr/>
        <p:txBody>
          <a:bodyPr/>
          <a:lstStyle/>
          <a:p>
            <a:fld id="{C91E950B-F458-354F-BE3A-215FB82C404C}" type="slidenum">
              <a:rPr lang="en-US" smtClean="0"/>
              <a:pPr/>
              <a:t>90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Refactoring is another of the key development practices in Agile.</a:t>
            </a:r>
          </a:p>
          <a:p>
            <a:endParaRPr lang="en-US" dirty="0" smtClean="0"/>
          </a:p>
          <a:p>
            <a:r>
              <a:rPr lang="en-US" dirty="0" smtClean="0"/>
              <a:t>Let’s start with our definition:</a:t>
            </a:r>
          </a:p>
          <a:p>
            <a:endParaRPr lang="en-US" dirty="0" smtClean="0"/>
          </a:p>
          <a:p>
            <a:r>
              <a:rPr lang="en-US" sz="1200" kern="1200" dirty="0" smtClean="0">
                <a:solidFill>
                  <a:schemeClr val="tx1"/>
                </a:solidFill>
                <a:latin typeface="+mn-lt"/>
                <a:ea typeface="ＭＳ Ｐゴシック" pitchFamily="-65" charset="-128"/>
                <a:cs typeface="Arial" charset="0"/>
              </a:rPr>
              <a:t>“In </a:t>
            </a:r>
            <a:r>
              <a:rPr lang="en-US" sz="1200" u="sng" kern="1200" dirty="0" smtClean="0">
                <a:solidFill>
                  <a:schemeClr val="tx1"/>
                </a:solidFill>
                <a:latin typeface="+mn-lt"/>
                <a:ea typeface="ＭＳ Ｐゴシック" pitchFamily="-65" charset="-128"/>
                <a:cs typeface="Arial" charset="0"/>
                <a:hlinkClick r:id="rId3"/>
              </a:rPr>
              <a:t>software engineering</a:t>
            </a:r>
            <a:r>
              <a:rPr lang="en-US" sz="1200" kern="1200" dirty="0" smtClean="0">
                <a:solidFill>
                  <a:schemeClr val="tx1"/>
                </a:solidFill>
                <a:latin typeface="+mn-lt"/>
                <a:ea typeface="ＭＳ Ｐゴシック" pitchFamily="-65" charset="-128"/>
                <a:cs typeface="Arial" charset="0"/>
              </a:rPr>
              <a:t>, ‘</a:t>
            </a:r>
            <a:r>
              <a:rPr lang="en-US" sz="1200" i="1" kern="1200" dirty="0" smtClean="0">
                <a:solidFill>
                  <a:schemeClr val="tx1"/>
                </a:solidFill>
                <a:latin typeface="+mn-lt"/>
                <a:ea typeface="ＭＳ Ｐゴシック" pitchFamily="-65" charset="-128"/>
                <a:cs typeface="Arial" charset="0"/>
              </a:rPr>
              <a:t>refactoring’</a:t>
            </a:r>
            <a:r>
              <a:rPr lang="en-US" sz="1200" kern="1200" dirty="0" smtClean="0">
                <a:solidFill>
                  <a:schemeClr val="tx1"/>
                </a:solidFill>
                <a:latin typeface="+mn-lt"/>
                <a:ea typeface="ＭＳ Ｐゴシック" pitchFamily="-65" charset="-128"/>
                <a:cs typeface="Arial" charset="0"/>
              </a:rPr>
              <a:t> </a:t>
            </a:r>
            <a:r>
              <a:rPr lang="en-US" sz="1200" u="sng" kern="1200" dirty="0" smtClean="0">
                <a:solidFill>
                  <a:schemeClr val="tx1"/>
                </a:solidFill>
                <a:latin typeface="+mn-lt"/>
                <a:ea typeface="ＭＳ Ｐゴシック" pitchFamily="-65" charset="-128"/>
                <a:cs typeface="Arial" charset="0"/>
                <a:hlinkClick r:id="rId4"/>
              </a:rPr>
              <a:t>source code</a:t>
            </a:r>
            <a:r>
              <a:rPr lang="en-US" sz="1200" kern="1200" dirty="0" smtClean="0">
                <a:solidFill>
                  <a:schemeClr val="tx1"/>
                </a:solidFill>
                <a:latin typeface="+mn-lt"/>
                <a:ea typeface="ＭＳ Ｐゴシック" pitchFamily="-65" charset="-128"/>
                <a:cs typeface="Arial" charset="0"/>
              </a:rPr>
              <a:t> means improving it without changing its overall results, and is sometimes informally referred to as ‘cleaning it up’. Refactoring neither fixes </a:t>
            </a:r>
            <a:r>
              <a:rPr lang="en-US" sz="1200" u="sng" kern="1200" dirty="0" smtClean="0">
                <a:solidFill>
                  <a:schemeClr val="tx1"/>
                </a:solidFill>
                <a:latin typeface="+mn-lt"/>
                <a:ea typeface="ＭＳ Ｐゴシック" pitchFamily="-65" charset="-128"/>
                <a:cs typeface="Arial" charset="0"/>
                <a:hlinkClick r:id="rId5"/>
              </a:rPr>
              <a:t>bugs</a:t>
            </a:r>
            <a:r>
              <a:rPr lang="en-US" sz="1200" kern="1200" dirty="0" smtClean="0">
                <a:solidFill>
                  <a:schemeClr val="tx1"/>
                </a:solidFill>
                <a:latin typeface="+mn-lt"/>
                <a:ea typeface="ＭＳ Ｐゴシック" pitchFamily="-65" charset="-128"/>
                <a:cs typeface="Arial" charset="0"/>
              </a:rPr>
              <a:t> nor adds new functionality, though it might precede either activity. Rather, it improves the </a:t>
            </a:r>
            <a:r>
              <a:rPr lang="en-US" sz="1200" u="sng" kern="1200" dirty="0" smtClean="0">
                <a:solidFill>
                  <a:schemeClr val="tx1"/>
                </a:solidFill>
                <a:latin typeface="+mn-lt"/>
                <a:ea typeface="ＭＳ Ｐゴシック" pitchFamily="-65" charset="-128"/>
                <a:cs typeface="Arial" charset="0"/>
                <a:hlinkClick r:id="rId6"/>
              </a:rPr>
              <a:t>understandability</a:t>
            </a:r>
            <a:r>
              <a:rPr lang="en-US" sz="1200" kern="1200" dirty="0" smtClean="0">
                <a:solidFill>
                  <a:schemeClr val="tx1"/>
                </a:solidFill>
                <a:latin typeface="+mn-lt"/>
                <a:ea typeface="ＭＳ Ｐゴシック" pitchFamily="-65" charset="-128"/>
                <a:cs typeface="Arial" charset="0"/>
              </a:rPr>
              <a:t> of the code, changes its internal </a:t>
            </a:r>
            <a:r>
              <a:rPr lang="en-US" sz="1200" u="sng" kern="1200" dirty="0" smtClean="0">
                <a:solidFill>
                  <a:schemeClr val="tx1"/>
                </a:solidFill>
                <a:latin typeface="+mn-lt"/>
                <a:ea typeface="ＭＳ Ｐゴシック" pitchFamily="-65" charset="-128"/>
                <a:cs typeface="Arial" charset="0"/>
                <a:hlinkClick r:id="rId7"/>
              </a:rPr>
              <a:t>structure</a:t>
            </a:r>
            <a:r>
              <a:rPr lang="en-US" sz="1200" kern="1200" dirty="0" smtClean="0">
                <a:solidFill>
                  <a:schemeClr val="tx1"/>
                </a:solidFill>
                <a:latin typeface="+mn-lt"/>
                <a:ea typeface="ＭＳ Ｐゴシック" pitchFamily="-65" charset="-128"/>
                <a:cs typeface="Arial" charset="0"/>
              </a:rPr>
              <a:t> and </a:t>
            </a:r>
            <a:r>
              <a:rPr lang="en-US" sz="1200" u="sng" kern="1200" dirty="0" smtClean="0">
                <a:solidFill>
                  <a:schemeClr val="tx1"/>
                </a:solidFill>
                <a:latin typeface="+mn-lt"/>
                <a:ea typeface="ＭＳ Ｐゴシック" pitchFamily="-65" charset="-128"/>
                <a:cs typeface="Arial" charset="0"/>
                <a:hlinkClick r:id="rId8"/>
              </a:rPr>
              <a:t>design</a:t>
            </a:r>
            <a:r>
              <a:rPr lang="en-US" sz="1200" kern="1200" dirty="0" smtClean="0">
                <a:solidFill>
                  <a:schemeClr val="tx1"/>
                </a:solidFill>
                <a:latin typeface="+mn-lt"/>
                <a:ea typeface="ＭＳ Ｐゴシック" pitchFamily="-65" charset="-128"/>
                <a:cs typeface="Arial" charset="0"/>
              </a:rPr>
              <a:t>, and removes </a:t>
            </a:r>
            <a:r>
              <a:rPr lang="en-US" sz="1200" u="sng" kern="1200" dirty="0" smtClean="0">
                <a:solidFill>
                  <a:schemeClr val="tx1"/>
                </a:solidFill>
                <a:latin typeface="+mn-lt"/>
                <a:ea typeface="ＭＳ Ｐゴシック" pitchFamily="-65" charset="-128"/>
                <a:cs typeface="Arial" charset="0"/>
                <a:hlinkClick r:id="rId9"/>
              </a:rPr>
              <a:t>dead code</a:t>
            </a:r>
            <a:r>
              <a:rPr lang="en-US" sz="1200" kern="1200" dirty="0" smtClean="0">
                <a:solidFill>
                  <a:schemeClr val="tx1"/>
                </a:solidFill>
                <a:latin typeface="+mn-lt"/>
                <a:ea typeface="ＭＳ Ｐゴシック" pitchFamily="-65" charset="-128"/>
                <a:cs typeface="Arial" charset="0"/>
              </a:rPr>
              <a:t>.</a:t>
            </a:r>
            <a:endParaRPr lang="en-US" sz="1800" kern="1200" dirty="0" smtClean="0">
              <a:solidFill>
                <a:schemeClr val="tx1"/>
              </a:solidFill>
              <a:latin typeface="+mn-lt"/>
              <a:ea typeface="ＭＳ Ｐゴシック" pitchFamily="-65" charset="-128"/>
              <a:cs typeface="Arial" charset="0"/>
            </a:endParaRPr>
          </a:p>
          <a:p>
            <a:endParaRPr lang="en-US" sz="1200" kern="1200" dirty="0" smtClean="0">
              <a:solidFill>
                <a:schemeClr val="tx1"/>
              </a:solidFill>
              <a:latin typeface="+mn-lt"/>
              <a:ea typeface="ＭＳ Ｐゴシック" pitchFamily="-65" charset="-128"/>
              <a:cs typeface="Arial" charset="0"/>
            </a:endParaRPr>
          </a:p>
          <a:p>
            <a:r>
              <a:rPr lang="en-US" sz="1200" kern="1200" dirty="0" smtClean="0">
                <a:solidFill>
                  <a:schemeClr val="tx1"/>
                </a:solidFill>
                <a:latin typeface="+mn-lt"/>
                <a:ea typeface="ＭＳ Ｐゴシック" pitchFamily="-65" charset="-128"/>
                <a:cs typeface="Arial" charset="0"/>
              </a:rPr>
              <a:t>“These changes are intended to make the code easier to comprehend, more maintainable, and more amenable to change. Refactoring is usually motivated by the difficulty of adding new functionality to a program or fixing a bug in it.”</a:t>
            </a:r>
            <a:endParaRPr lang="en-US" sz="1800" kern="1200" dirty="0" smtClean="0">
              <a:solidFill>
                <a:schemeClr val="tx1"/>
              </a:solidFill>
              <a:latin typeface="+mn-lt"/>
              <a:ea typeface="ＭＳ Ｐゴシック" pitchFamily="-65" charset="-128"/>
              <a:cs typeface="Arial" charset="0"/>
            </a:endParaRPr>
          </a:p>
          <a:p>
            <a:endParaRPr lang="en-US" sz="1200" i="1" u="sng" kern="1200" dirty="0" smtClean="0">
              <a:solidFill>
                <a:schemeClr val="tx1"/>
              </a:solidFill>
              <a:latin typeface="+mn-lt"/>
              <a:ea typeface="ＭＳ Ｐゴシック" pitchFamily="-65" charset="-128"/>
              <a:cs typeface="Arial" charset="0"/>
              <a:hlinkClick r:id="rId10"/>
            </a:endParaRPr>
          </a:p>
          <a:p>
            <a:r>
              <a:rPr lang="en-US" sz="1200" i="1" u="sng" kern="1200" dirty="0" smtClean="0">
                <a:solidFill>
                  <a:schemeClr val="tx1"/>
                </a:solidFill>
                <a:latin typeface="+mn-lt"/>
                <a:ea typeface="ＭＳ Ｐゴシック" pitchFamily="-65" charset="-128"/>
                <a:cs typeface="Arial" charset="0"/>
                <a:hlinkClick r:id="rId10"/>
              </a:rPr>
              <a:t>http://en.wikipedia.org/wiki/Refactoring</a:t>
            </a:r>
            <a:endParaRPr lang="en-US" sz="1800" i="1" kern="1200" dirty="0" smtClean="0">
              <a:solidFill>
                <a:schemeClr val="tx1"/>
              </a:solidFill>
              <a:latin typeface="+mn-lt"/>
              <a:ea typeface="ＭＳ Ｐゴシック" pitchFamily="-65" charset="-128"/>
              <a:cs typeface="Arial" charset="0"/>
            </a:endParaRP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B348F6B4-A4E1-AA43-8C0C-354C2CB6F309}" type="slidenum">
              <a:rPr lang="en-US"/>
              <a:pPr/>
              <a:t>92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dirty="0" smtClean="0">
                <a:solidFill>
                  <a:schemeClr val="tx1"/>
                </a:solidFill>
              </a:rPr>
              <a:t>A series of </a:t>
            </a:r>
            <a:r>
              <a:rPr lang="en-US" sz="1200" b="1" i="1" dirty="0" smtClean="0">
                <a:solidFill>
                  <a:schemeClr val="tx1"/>
                </a:solidFill>
              </a:rPr>
              <a:t>small</a:t>
            </a:r>
            <a:r>
              <a:rPr lang="en-US" sz="1200" b="1" dirty="0" smtClean="0">
                <a:solidFill>
                  <a:schemeClr val="tx1"/>
                </a:solidFill>
              </a:rPr>
              <a:t> steps, each of which changes the program’s internal structure without changing its external behavior</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olidFill>
                <a:schemeClr val="tx1"/>
              </a:solidFill>
            </a:endParaRPr>
          </a:p>
          <a:p>
            <a:r>
              <a:rPr lang="en-US" dirty="0" smtClean="0"/>
              <a:t>Verify no change in external behavior by</a:t>
            </a:r>
          </a:p>
          <a:p>
            <a:pPr lvl="1"/>
            <a:r>
              <a:rPr lang="en-US" dirty="0" smtClean="0"/>
              <a:t>Testing</a:t>
            </a:r>
          </a:p>
          <a:p>
            <a:pPr lvl="1"/>
            <a:r>
              <a:rPr lang="en-US" dirty="0" smtClean="0"/>
              <a:t>Being very, very careful</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olidFill>
                <a:schemeClr val="tx1"/>
              </a:solidFill>
            </a:endParaRPr>
          </a:p>
          <a:p>
            <a:pPr eaLnBrk="1" hangingPunct="1"/>
            <a:endParaRPr lang="en-US" dirty="0">
              <a:latin typeface="Verdana" pitchFamily="25" charset="0"/>
              <a:ea typeface="ＭＳ Ｐゴシック" pitchFamily="25" charset="-128"/>
              <a:cs typeface="ＭＳ Ｐゴシック" pitchFamily="25"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ＭＳ Ｐゴシック" pitchFamily="-65" charset="-128"/>
                <a:cs typeface="Arial" charset="0"/>
              </a:rPr>
              <a:t>Refactoring is about making it cleaner, more understandable, more maintainable.</a:t>
            </a:r>
          </a:p>
          <a:p>
            <a:pPr lvl="0"/>
            <a:endParaRPr lang="en-US" sz="1200" kern="1200" dirty="0" smtClean="0">
              <a:solidFill>
                <a:schemeClr val="tx1"/>
              </a:solidFill>
              <a:latin typeface="+mn-lt"/>
              <a:ea typeface="ＭＳ Ｐゴシック" pitchFamily="-65" charset="-128"/>
              <a:cs typeface="Arial" charset="0"/>
            </a:endParaRPr>
          </a:p>
          <a:p>
            <a:pPr lvl="0"/>
            <a:r>
              <a:rPr lang="en-US" sz="1200" kern="1200" dirty="0" smtClean="0">
                <a:solidFill>
                  <a:schemeClr val="tx1"/>
                </a:solidFill>
                <a:latin typeface="+mn-lt"/>
                <a:ea typeface="ＭＳ Ｐゴシック" pitchFamily="-65" charset="-128"/>
                <a:cs typeface="Arial" charset="0"/>
              </a:rPr>
              <a:t>Classically,</a:t>
            </a:r>
            <a:r>
              <a:rPr lang="en-US" sz="1200" kern="1200" baseline="0" dirty="0" smtClean="0">
                <a:solidFill>
                  <a:schemeClr val="tx1"/>
                </a:solidFill>
                <a:latin typeface="+mn-lt"/>
                <a:ea typeface="ＭＳ Ｐゴシック" pitchFamily="-65" charset="-128"/>
                <a:cs typeface="Arial" charset="0"/>
              </a:rPr>
              <a:t> software grows and grows, accreting more layers and complication and </a:t>
            </a:r>
            <a:r>
              <a:rPr lang="en-US" sz="1200" kern="1200" baseline="0" dirty="0" err="1" smtClean="0">
                <a:solidFill>
                  <a:schemeClr val="tx1"/>
                </a:solidFill>
                <a:latin typeface="+mn-lt"/>
                <a:ea typeface="ＭＳ Ｐゴシック" pitchFamily="-65" charset="-128"/>
                <a:cs typeface="Arial" charset="0"/>
              </a:rPr>
              <a:t>cruft</a:t>
            </a:r>
            <a:r>
              <a:rPr lang="en-US" sz="1200" kern="1200" baseline="0" dirty="0" smtClean="0">
                <a:solidFill>
                  <a:schemeClr val="tx1"/>
                </a:solidFill>
                <a:latin typeface="+mn-lt"/>
                <a:ea typeface="ＭＳ Ｐゴシック" pitchFamily="-65" charset="-128"/>
                <a:cs typeface="Arial" charset="0"/>
              </a:rPr>
              <a:t> as time goes on. This is sometimes referred to as </a:t>
            </a:r>
            <a:r>
              <a:rPr lang="en-US" sz="1200" kern="1200" baseline="0" dirty="0" err="1" smtClean="0">
                <a:solidFill>
                  <a:schemeClr val="tx1"/>
                </a:solidFill>
                <a:latin typeface="+mn-lt"/>
                <a:ea typeface="ＭＳ Ｐゴシック" pitchFamily="-65" charset="-128"/>
                <a:cs typeface="Arial" charset="0"/>
              </a:rPr>
              <a:t>topsy</a:t>
            </a:r>
            <a:r>
              <a:rPr lang="en-US" sz="1200" kern="1200" baseline="0" dirty="0" smtClean="0">
                <a:solidFill>
                  <a:schemeClr val="tx1"/>
                </a:solidFill>
                <a:latin typeface="+mn-lt"/>
                <a:ea typeface="ＭＳ Ｐゴシック" pitchFamily="-65" charset="-128"/>
                <a:cs typeface="Arial" charset="0"/>
              </a:rPr>
              <a:t>-ware, from the character </a:t>
            </a:r>
            <a:r>
              <a:rPr lang="en-US" b="1" dirty="0" err="1" smtClean="0"/>
              <a:t>Topsy</a:t>
            </a:r>
            <a:r>
              <a:rPr lang="en-US" dirty="0" smtClean="0"/>
              <a:t>, A "ragamuffin" young slave girl in the novel “Uncle Tom’s Cabin”. When asked if she knows who made her, she professes ignorance of both God and a mother, saying "I </a:t>
            </a:r>
            <a:r>
              <a:rPr lang="en-US" dirty="0" err="1" smtClean="0"/>
              <a:t>s'pect</a:t>
            </a:r>
            <a:r>
              <a:rPr lang="en-US" dirty="0" smtClean="0"/>
              <a:t> I </a:t>
            </a:r>
            <a:r>
              <a:rPr lang="en-US" dirty="0" err="1" smtClean="0"/>
              <a:t>growed</a:t>
            </a:r>
            <a:r>
              <a:rPr lang="en-US" dirty="0" smtClean="0"/>
              <a:t>. Don't think nobody never made me.”</a:t>
            </a:r>
          </a:p>
          <a:p>
            <a:pPr lvl="0"/>
            <a:endParaRPr lang="en-US" dirty="0" smtClean="0"/>
          </a:p>
          <a:p>
            <a:pPr lvl="0"/>
            <a:r>
              <a:rPr lang="en-US" dirty="0" smtClean="0"/>
              <a:t>Too much software just </a:t>
            </a:r>
            <a:r>
              <a:rPr lang="en-US" dirty="0" err="1" smtClean="0"/>
              <a:t>growed</a:t>
            </a:r>
            <a:r>
              <a:rPr lang="en-US" dirty="0" smtClean="0"/>
              <a:t>.</a:t>
            </a:r>
          </a:p>
          <a:p>
            <a:pPr lvl="0"/>
            <a:endParaRPr lang="en-US" dirty="0" smtClean="0"/>
          </a:p>
          <a:p>
            <a:pPr lvl="0"/>
            <a:r>
              <a:rPr lang="en-US" dirty="0" smtClean="0"/>
              <a:t>In nautical</a:t>
            </a:r>
            <a:r>
              <a:rPr lang="en-US" baseline="0" dirty="0" smtClean="0"/>
              <a:t> terms, the accretion might be thought of as barnacles, and refactoring as the process of scraping off the barnacles so that the boat can flow smoothly through the water.</a:t>
            </a:r>
          </a:p>
          <a:p>
            <a:pPr lvl="0"/>
            <a:endParaRPr lang="en-US" baseline="0" dirty="0" smtClean="0"/>
          </a:p>
          <a:p>
            <a:pPr lvl="0"/>
            <a:r>
              <a:rPr lang="en-US" baseline="0" dirty="0" smtClean="0"/>
              <a:t>Consider the process in front of you.  What is its purpose?  It seems to be intended to get the ball from the Start at point A to the End at </a:t>
            </a:r>
            <a:r>
              <a:rPr lang="en-US" baseline="0" dirty="0" err="1" smtClean="0"/>
              <a:t>poing</a:t>
            </a:r>
            <a:r>
              <a:rPr lang="en-US" baseline="0" dirty="0" smtClean="0"/>
              <a:t> G, right?  Simple.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C20D7E-93A0-3645-83E2-27EE54F6FA46}" type="slidenum">
              <a:rPr lang="en-US"/>
              <a:pPr/>
              <a:t>95</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dirty="0" smtClean="0"/>
              <a:t>To make room for new functionality</a:t>
            </a:r>
          </a:p>
          <a:p>
            <a:pPr lvl="1"/>
            <a:r>
              <a:rPr lang="en-US" dirty="0" smtClean="0"/>
              <a:t>Getting ready for structural change</a:t>
            </a:r>
          </a:p>
          <a:p>
            <a:r>
              <a:rPr lang="en-US" dirty="0" smtClean="0"/>
              <a:t>To make the program easier to change</a:t>
            </a:r>
          </a:p>
          <a:p>
            <a:pPr lvl="1"/>
            <a:r>
              <a:rPr lang="en-US" dirty="0" smtClean="0"/>
              <a:t>Remove duplication</a:t>
            </a:r>
          </a:p>
          <a:p>
            <a:pPr lvl="1"/>
            <a:r>
              <a:rPr lang="en-US" dirty="0" smtClean="0"/>
              <a:t>Put behavior in the right place</a:t>
            </a:r>
          </a:p>
          <a:p>
            <a:r>
              <a:rPr lang="en-US" dirty="0" smtClean="0"/>
              <a:t>To make the software easier to understand</a:t>
            </a:r>
          </a:p>
          <a:p>
            <a:pPr lvl="1"/>
            <a:r>
              <a:rPr lang="en-US" dirty="0" smtClean="0"/>
              <a:t>Express intent</a:t>
            </a:r>
          </a:p>
          <a:p>
            <a:pPr lvl="1"/>
            <a:r>
              <a:rPr lang="en-US" dirty="0" smtClean="0"/>
              <a:t>Understand unfamiliar code</a:t>
            </a:r>
          </a:p>
          <a:p>
            <a:r>
              <a:rPr lang="en-US" dirty="0" smtClean="0"/>
              <a:t>To “Fix broken windows”</a:t>
            </a:r>
          </a:p>
          <a:p>
            <a:pPr lvl="1"/>
            <a:r>
              <a:rPr lang="en-US" dirty="0" smtClean="0"/>
              <a:t>The Pragmatic Programmers</a:t>
            </a:r>
          </a:p>
          <a:p>
            <a:r>
              <a:rPr lang="en-US" dirty="0" smtClean="0"/>
              <a:t>A broken window.</a:t>
            </a:r>
          </a:p>
          <a:p>
            <a:r>
              <a:rPr lang="en-US" dirty="0" smtClean="0"/>
              <a:t>One broken window, left unrepaired for any substantial length of time, instills in the inhabitants of the building a sense of abandonment—a sense that the powers that be don’t care about the building. So another window gets broken. People start littering. Graffiti appears. Serious structural damage begins. In a relatively short space of time, the building becomes damaged beyond the owner’s desire to fix it, and the sense of abandonment becomes reality.</a:t>
            </a:r>
          </a:p>
          <a:p>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Not</a:t>
            </a:r>
            <a:r>
              <a:rPr lang="en-US" baseline="0" dirty="0" smtClean="0"/>
              <a:t> having these are smells.</a:t>
            </a:r>
          </a:p>
          <a:p>
            <a:pPr>
              <a:buFont typeface="Arial" pitchFamily="34" charset="0"/>
              <a:buChar char="•"/>
            </a:pPr>
            <a:r>
              <a:rPr lang="en-US" baseline="0" dirty="0" smtClean="0"/>
              <a:t>That require refactoring.</a:t>
            </a:r>
          </a:p>
          <a:p>
            <a:pPr>
              <a:buFont typeface="Arial" pitchFamily="34" charset="0"/>
              <a:buChar char="•"/>
            </a:pPr>
            <a:r>
              <a:rPr lang="en-US" baseline="0" dirty="0" smtClean="0"/>
              <a:t>If done well initially, good coding practices.</a:t>
            </a:r>
            <a:endParaRPr lang="en-US" dirty="0" smtClean="0"/>
          </a:p>
          <a:p>
            <a:pPr>
              <a:buFont typeface="Arial" pitchFamily="34" charset="0"/>
              <a:buChar char="•"/>
            </a:pPr>
            <a:r>
              <a:rPr lang="en-US" dirty="0" smtClean="0"/>
              <a:t>There are many more.</a:t>
            </a:r>
          </a:p>
          <a:p>
            <a:r>
              <a:rPr lang="en-US" dirty="0" smtClean="0"/>
              <a:t>YAGNI (You aren’t </a:t>
            </a:r>
            <a:r>
              <a:rPr lang="en-US" dirty="0" err="1" smtClean="0"/>
              <a:t>gonna</a:t>
            </a:r>
            <a:r>
              <a:rPr lang="en-US" dirty="0" smtClean="0"/>
              <a:t> need it)</a:t>
            </a:r>
          </a:p>
          <a:p>
            <a:r>
              <a:rPr lang="en-US" dirty="0" smtClean="0"/>
              <a:t>SOLID</a:t>
            </a:r>
          </a:p>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Express Intent - Meaning your code should be named in such a way that it reflects what it is to do.</a:t>
            </a:r>
          </a:p>
          <a:p>
            <a:r>
              <a:rPr lang="en-US" dirty="0" smtClean="0"/>
              <a:t/>
            </a:r>
            <a:br>
              <a:rPr lang="en-US" dirty="0" smtClean="0"/>
            </a:br>
            <a:endParaRPr lang="en-US" dirty="0" smtClean="0"/>
          </a:p>
          <a:p>
            <a:r>
              <a:rPr lang="en-US" dirty="0" smtClean="0"/>
              <a:t>----------------------------------------------------------------------------------------------------------------</a:t>
            </a:r>
          </a:p>
          <a:p>
            <a:endParaRPr lang="en-US" dirty="0" smtClean="0"/>
          </a:p>
          <a:p>
            <a:r>
              <a:rPr lang="en-US" dirty="0" smtClean="0"/>
              <a:t>When we refactor code, we first begin by</a:t>
            </a:r>
            <a:r>
              <a:rPr lang="en-US" baseline="0" dirty="0" smtClean="0"/>
              <a:t> considering what it is supposed to do.  Not only what it is </a:t>
            </a:r>
            <a:r>
              <a:rPr lang="en-US" i="1" baseline="0" dirty="0" smtClean="0"/>
              <a:t>supposed</a:t>
            </a:r>
            <a:r>
              <a:rPr lang="en-US" i="0" baseline="0" dirty="0" smtClean="0"/>
              <a:t> to do, but also what other pieces of code </a:t>
            </a:r>
            <a:r>
              <a:rPr lang="en-US" i="1" baseline="0" dirty="0" smtClean="0"/>
              <a:t>expect</a:t>
            </a:r>
            <a:r>
              <a:rPr lang="en-US" i="0" baseline="0" dirty="0" smtClean="0"/>
              <a:t> it to do.</a:t>
            </a:r>
          </a:p>
          <a:p>
            <a:endParaRPr lang="en-US" i="0" baseline="0" dirty="0" smtClean="0"/>
          </a:p>
          <a:p>
            <a:r>
              <a:rPr lang="en-US" i="0" baseline="0" dirty="0" smtClean="0"/>
              <a:t>If in the process you see, there is another process that accepts the ball coming out of the End point, then that End point must remain the same, and the ball must still come out there.  </a:t>
            </a:r>
          </a:p>
          <a:p>
            <a:endParaRPr lang="en-US" i="0" baseline="0" dirty="0" smtClean="0"/>
          </a:p>
          <a:p>
            <a:r>
              <a:rPr lang="en-US" i="0" baseline="0" dirty="0" smtClean="0"/>
              <a:t>Does that process care how the ball got from A to G? No.</a:t>
            </a:r>
          </a:p>
          <a:p>
            <a:endParaRPr lang="en-US" i="0" baseline="0" dirty="0" smtClean="0"/>
          </a:p>
          <a:p>
            <a:r>
              <a:rPr lang="en-US" i="0" baseline="0" dirty="0" smtClean="0"/>
              <a:t>Do you care how it gets from A to G? Well, yes, you do.  You care that it will be clear and as obvious as possible and as maintainable as possible, so that whoever comes after you to work on the code can do so quickly.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98</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Once and Only Once (aka.  Don't Repeat Yourself or D.R.Y.)  - Meaning that as code is identified that does the same thing as other existing code, that is a refactoring opportunity.</a:t>
            </a:r>
          </a:p>
          <a:p>
            <a:endParaRPr lang="en-US" dirty="0" smtClean="0"/>
          </a:p>
          <a:p>
            <a:r>
              <a:rPr lang="en-US" dirty="0" smtClean="0"/>
              <a:t>----------------------------------------------------------------------------------------------------------------------</a:t>
            </a:r>
          </a:p>
          <a:p>
            <a:r>
              <a:rPr lang="en-US" dirty="0" smtClean="0"/>
              <a:t>So you’ll consider each element</a:t>
            </a:r>
            <a:r>
              <a:rPr lang="en-US" baseline="0" dirty="0" smtClean="0"/>
              <a:t> of the code you’re examining, and decide whether that element is necessary, whether the parts are reasonably named, whether there’s a more effective and efficient way to accomplish the same thing, without changing the Start or the End in any way.</a:t>
            </a:r>
          </a:p>
          <a:p>
            <a:endParaRPr lang="en-US" baseline="0" dirty="0" smtClean="0"/>
          </a:p>
          <a:p>
            <a:r>
              <a:rPr lang="en-US" baseline="0" dirty="0" smtClean="0"/>
              <a:t>In code, you might find that you’ve used the same code in multiple places, because you kept copying and pasting as you worked.</a:t>
            </a:r>
          </a:p>
          <a:p>
            <a:endParaRPr lang="en-US" baseline="0" dirty="0" smtClean="0"/>
          </a:p>
          <a:p>
            <a:r>
              <a:rPr lang="en-US" baseline="0" dirty="0" smtClean="0"/>
              <a:t>In Agile, we have an acronym: DRY (that’s </a:t>
            </a:r>
            <a:r>
              <a:rPr lang="en-US" baseline="0" dirty="0" err="1" smtClean="0"/>
              <a:t>dee</a:t>
            </a:r>
            <a:r>
              <a:rPr lang="en-US" baseline="0" dirty="0" smtClean="0"/>
              <a:t>-are-why), which stands for Don’t Repeat Yourself. It’s a guideline for refactoring. If you have copied code, there’s a smell. The cure for that smell is to move the code into a function or method, and then only reference that function or method.</a:t>
            </a:r>
          </a:p>
          <a:p>
            <a:endParaRPr lang="en-US" baseline="0" dirty="0" smtClean="0"/>
          </a:p>
          <a:p>
            <a:r>
              <a:rPr lang="en-US" baseline="0" dirty="0" smtClean="0"/>
              <a:t>Why? Because copied code means that if you make a change to one, you have to make changes to all the copies.  That’s inefficient and expense, and prone to errors.  If you move the code into a single location, then you eliminate that issue.</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99</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Agile teams avoid</a:t>
            </a:r>
            <a:r>
              <a:rPr lang="en-US" baseline="0" dirty="0" smtClean="0"/>
              <a:t> </a:t>
            </a:r>
            <a:r>
              <a:rPr lang="en-US" i="1" baseline="0" dirty="0" smtClean="0"/>
              <a:t>personal code ownership</a:t>
            </a:r>
            <a:r>
              <a:rPr lang="en-US" b="0" i="0" baseline="0" dirty="0" smtClean="0"/>
              <a:t> and encourage </a:t>
            </a:r>
            <a:r>
              <a:rPr lang="en-US" b="0" i="1" baseline="0" dirty="0" smtClean="0"/>
              <a:t>team ownership</a:t>
            </a:r>
            <a:r>
              <a:rPr lang="en-US" b="0" i="0" baseline="0" dirty="0" smtClean="0"/>
              <a:t>.</a:t>
            </a:r>
          </a:p>
          <a:p>
            <a:pPr>
              <a:buFont typeface="Arial" pitchFamily="34" charset="0"/>
              <a:buChar char="•"/>
            </a:pPr>
            <a:r>
              <a:rPr lang="en-US" b="0" i="0" baseline="0" dirty="0" smtClean="0"/>
              <a:t>Not my code</a:t>
            </a:r>
          </a:p>
          <a:p>
            <a:pPr>
              <a:buFont typeface="Arial" pitchFamily="34" charset="0"/>
              <a:buChar char="•"/>
            </a:pPr>
            <a:r>
              <a:rPr lang="en-US" b="0" i="0" baseline="0" dirty="0" smtClean="0"/>
              <a:t>Not your code</a:t>
            </a:r>
          </a:p>
          <a:p>
            <a:pPr>
              <a:buFont typeface="Arial" pitchFamily="34" charset="0"/>
              <a:buChar char="•"/>
            </a:pPr>
            <a:r>
              <a:rPr lang="en-US" b="0" i="0" baseline="0" dirty="0" smtClean="0"/>
              <a:t>Part of a product we are building as a team</a:t>
            </a:r>
          </a:p>
          <a:p>
            <a:pPr>
              <a:buFont typeface="Arial" pitchFamily="34" charset="0"/>
              <a:buChar char="•"/>
            </a:pPr>
            <a:r>
              <a:rPr lang="en-US" b="0" i="0" baseline="0" dirty="0" smtClean="0"/>
              <a:t>Each has a responsibility</a:t>
            </a:r>
          </a:p>
          <a:p>
            <a:pPr>
              <a:buFont typeface="Arial" pitchFamily="34" charset="0"/>
              <a:buChar char="•"/>
            </a:pPr>
            <a:r>
              <a:rPr lang="en-US" b="0" i="0" baseline="0" dirty="0" smtClean="0"/>
              <a:t>To produce code easy for others to figure out and work on</a:t>
            </a:r>
          </a:p>
          <a:p>
            <a:pPr>
              <a:buFont typeface="Arial" pitchFamily="34" charset="0"/>
              <a:buChar char="•"/>
            </a:pPr>
            <a:r>
              <a:rPr lang="en-US" b="0" i="0" baseline="0" dirty="0" smtClean="0"/>
              <a:t>We do focus on </a:t>
            </a:r>
            <a:r>
              <a:rPr lang="en-US" b="0" i="1" baseline="0" dirty="0" smtClean="0"/>
              <a:t>personal commitment</a:t>
            </a:r>
            <a:endParaRPr lang="en-US" b="0" i="0" baseline="0" dirty="0" smtClean="0"/>
          </a:p>
          <a:p>
            <a:pPr>
              <a:buFont typeface="Arial" pitchFamily="34" charset="0"/>
              <a:buNone/>
            </a:pPr>
            <a:endParaRPr lang="en-US" dirty="0" smtClean="0"/>
          </a:p>
          <a:p>
            <a:endParaRPr lang="en-US" dirty="0" smtClean="0"/>
          </a:p>
          <a:p>
            <a:r>
              <a:rPr lang="en-US" dirty="0" smtClean="0"/>
              <a:t>-------------------------------------------------------------------------------------------------</a:t>
            </a:r>
          </a:p>
          <a:p>
            <a:r>
              <a:rPr lang="en-US" dirty="0" smtClean="0"/>
              <a:t>That last point deserves a little extra attention.</a:t>
            </a:r>
          </a:p>
          <a:p>
            <a:endParaRPr lang="en-US" dirty="0" smtClean="0"/>
          </a:p>
          <a:p>
            <a:r>
              <a:rPr lang="en-US" dirty="0" smtClean="0"/>
              <a:t>On Agile teams, we avoid </a:t>
            </a:r>
            <a:r>
              <a:rPr lang="en-US" i="1" dirty="0" smtClean="0"/>
              <a:t>personal ownership</a:t>
            </a:r>
            <a:r>
              <a:rPr lang="en-US" i="0" baseline="0" dirty="0" smtClean="0"/>
              <a:t> and encourage </a:t>
            </a:r>
            <a:r>
              <a:rPr lang="en-US" i="1" baseline="0" dirty="0" smtClean="0"/>
              <a:t>team ownership</a:t>
            </a:r>
            <a:r>
              <a:rPr lang="en-US" i="0" baseline="0" dirty="0" smtClean="0"/>
              <a:t>. That means that the code I write is not </a:t>
            </a:r>
            <a:r>
              <a:rPr lang="en-US" i="1" baseline="0" dirty="0" smtClean="0"/>
              <a:t>my</a:t>
            </a:r>
            <a:r>
              <a:rPr lang="en-US" i="0" baseline="0" dirty="0" smtClean="0"/>
              <a:t> code.  It’s just code that I wrote as part of our team effort to produce something.  And it means that the code </a:t>
            </a:r>
            <a:r>
              <a:rPr lang="en-US" i="1" baseline="0" dirty="0" smtClean="0"/>
              <a:t>you</a:t>
            </a:r>
            <a:r>
              <a:rPr lang="en-US" i="0" baseline="0" dirty="0" smtClean="0"/>
              <a:t> wrote is not </a:t>
            </a:r>
            <a:r>
              <a:rPr lang="en-US" i="1" baseline="0" dirty="0" smtClean="0"/>
              <a:t>your</a:t>
            </a:r>
            <a:r>
              <a:rPr lang="en-US" i="0" baseline="0" dirty="0" smtClean="0"/>
              <a:t> code, but code that is part of the product we’re building that we all own.</a:t>
            </a:r>
          </a:p>
          <a:p>
            <a:endParaRPr lang="en-US" i="0" baseline="0" dirty="0" smtClean="0"/>
          </a:p>
          <a:p>
            <a:r>
              <a:rPr lang="en-US" i="0" baseline="0" dirty="0" smtClean="0"/>
              <a:t>Each of us commits to trying to produce code that is easy for others to figure out and work on.</a:t>
            </a:r>
          </a:p>
          <a:p>
            <a:endParaRPr lang="en-US" i="0" baseline="0" dirty="0" smtClean="0"/>
          </a:p>
          <a:p>
            <a:r>
              <a:rPr lang="en-US" i="0" baseline="0" dirty="0" smtClean="0"/>
              <a:t>So while we avoid personal ownership and focus on team ownership, we also focus on personal commitment as well as team commitment.</a:t>
            </a:r>
          </a:p>
          <a:p>
            <a:endParaRPr lang="en-US" i="0" baseline="0" dirty="0" smtClean="0"/>
          </a:p>
          <a:p>
            <a:r>
              <a:rPr lang="en-US" i="0" baseline="0" dirty="0" smtClean="0"/>
              <a:t>To paraphrase Mr. Spock of Star Trek fame, </a:t>
            </a:r>
            <a:r>
              <a:rPr lang="en-US" dirty="0" smtClean="0"/>
              <a:t>The Ownership of the Many Must Outweigh the Ownership of the Few or the One, but the</a:t>
            </a:r>
            <a:r>
              <a:rPr lang="en-US" baseline="0" dirty="0" smtClean="0"/>
              <a:t> commitment of the one is necessary for the commitment of the many.</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Software Craftsmanship movement</a:t>
            </a:r>
          </a:p>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Requires certain skills and disciplines to do it well</a:t>
            </a:r>
          </a:p>
          <a:p>
            <a:pPr marL="171450" indent="-171450">
              <a:buFont typeface="Arial"/>
              <a:buChar char="•"/>
            </a:pPr>
            <a:r>
              <a:rPr lang="en-US" sz="1200" b="0" kern="1200" dirty="0" smtClean="0">
                <a:solidFill>
                  <a:schemeClr val="tx1"/>
                </a:solidFill>
                <a:latin typeface="+mn-lt"/>
                <a:ea typeface="ＭＳ Ｐゴシック" pitchFamily="-65" charset="-128"/>
                <a:cs typeface="Arial" charset="0"/>
              </a:rPr>
              <a:t>Agile has some best practices as well</a:t>
            </a:r>
          </a:p>
          <a:p>
            <a:endParaRPr lang="en-US" sz="1200" b="0" kern="1200" dirty="0" smtClean="0">
              <a:solidFill>
                <a:schemeClr val="tx1"/>
              </a:solidFill>
              <a:latin typeface="+mn-lt"/>
              <a:ea typeface="ＭＳ Ｐゴシック" pitchFamily="-65" charset="-128"/>
              <a:cs typeface="Arial" charset="0"/>
            </a:endParaRP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a:t>
            </a:r>
          </a:p>
          <a:p>
            <a:endParaRPr lang="en-US" sz="1200" b="0" kern="1200" dirty="0" smtClean="0">
              <a:solidFill>
                <a:schemeClr val="tx1"/>
              </a:solidFill>
              <a:latin typeface="+mn-lt"/>
              <a:ea typeface="ＭＳ Ｐゴシック" pitchFamily="-65" charset="-128"/>
              <a:cs typeface="Arial" charset="0"/>
            </a:endParaRPr>
          </a:p>
          <a:p>
            <a:r>
              <a:rPr lang="en-US" sz="1200" b="0" kern="1200" dirty="0" smtClean="0">
                <a:solidFill>
                  <a:schemeClr val="tx1"/>
                </a:solidFill>
                <a:latin typeface="+mn-lt"/>
                <a:ea typeface="ＭＳ Ｐゴシック" pitchFamily="-65" charset="-128"/>
                <a:cs typeface="Arial" charset="0"/>
              </a:rPr>
              <a:t>Some of you may</a:t>
            </a:r>
            <a:r>
              <a:rPr lang="en-US" sz="1200" b="0" kern="1200" baseline="0" dirty="0" smtClean="0">
                <a:solidFill>
                  <a:schemeClr val="tx1"/>
                </a:solidFill>
                <a:latin typeface="+mn-lt"/>
                <a:ea typeface="ＭＳ Ｐゴシック" pitchFamily="-65" charset="-128"/>
                <a:cs typeface="Arial" charset="0"/>
              </a:rPr>
              <a:t> have heard of the Software Craftsmanship movement. Whether you believe that software development is a craft, a profession, an art, or magic, what’s important to think about is that in most cases, software development – like any skilled activity – requires certain disciplines and skills to do it well.</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In the Agile world, there are a number of practices that have become best practices, as they are likely to contribute to successfully building, deploying, and maintaining software.</a:t>
            </a:r>
          </a:p>
          <a:p>
            <a:endParaRPr lang="en-US" sz="1200" b="0" kern="1200" baseline="0" dirty="0" smtClean="0">
              <a:solidFill>
                <a:schemeClr val="tx1"/>
              </a:solidFill>
              <a:latin typeface="+mn-lt"/>
              <a:ea typeface="ＭＳ Ｐゴシック" pitchFamily="-65" charset="-128"/>
              <a:cs typeface="Arial" charset="0"/>
            </a:endParaRPr>
          </a:p>
          <a:p>
            <a:r>
              <a:rPr lang="en-US" sz="1200" b="0" kern="1200" baseline="0" dirty="0" smtClean="0">
                <a:solidFill>
                  <a:schemeClr val="tx1"/>
                </a:solidFill>
                <a:latin typeface="+mn-lt"/>
                <a:ea typeface="ＭＳ Ｐゴシック" pitchFamily="-65" charset="-128"/>
                <a:cs typeface="Arial" charset="0"/>
              </a:rPr>
              <a:t>Let’s begin with one of the hardest for most developers to adopt: test-driven development, or TDD.</a:t>
            </a:r>
            <a:endParaRPr lang="en-US" b="0"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Remember TDD?</a:t>
            </a:r>
          </a:p>
          <a:p>
            <a:pPr>
              <a:buFont typeface="Arial" pitchFamily="34" charset="0"/>
              <a:buChar char="•"/>
            </a:pPr>
            <a:endParaRPr lang="en-US" dirty="0" smtClean="0"/>
          </a:p>
          <a:p>
            <a:pPr>
              <a:buFont typeface="Arial" pitchFamily="34" charset="0"/>
              <a:buChar char="•"/>
            </a:pPr>
            <a:r>
              <a:rPr lang="en-US" dirty="0" smtClean="0"/>
              <a:t>I’ve got</a:t>
            </a:r>
            <a:r>
              <a:rPr lang="en-US" baseline="0" dirty="0" smtClean="0"/>
              <a:t> a new bug or feature that I am working on.  </a:t>
            </a:r>
          </a:p>
          <a:p>
            <a:pPr>
              <a:buFont typeface="Arial" pitchFamily="34" charset="0"/>
              <a:buChar char="•"/>
            </a:pPr>
            <a:r>
              <a:rPr lang="en-US" baseline="0" dirty="0" smtClean="0"/>
              <a:t>After reviewing the code we will be working on, my pair and I consider refactoring.</a:t>
            </a:r>
          </a:p>
          <a:p>
            <a:pPr>
              <a:buFont typeface="Arial" pitchFamily="34" charset="0"/>
              <a:buChar char="•"/>
            </a:pPr>
            <a:r>
              <a:rPr lang="en-US" dirty="0" smtClean="0"/>
              <a:t>Refactoring</a:t>
            </a:r>
            <a:r>
              <a:rPr lang="en-US" baseline="0" dirty="0" smtClean="0"/>
              <a:t> is an active part of the TDD method and you always write tests on what you’ve just </a:t>
            </a:r>
            <a:r>
              <a:rPr lang="en-US" baseline="0" dirty="0" err="1" smtClean="0"/>
              <a:t>refactored</a:t>
            </a:r>
            <a:r>
              <a:rPr lang="en-US" baseline="0" dirty="0" smtClean="0"/>
              <a:t>.</a:t>
            </a:r>
          </a:p>
          <a:p>
            <a:pPr>
              <a:buFont typeface="Arial" pitchFamily="34" charset="0"/>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91E950B-F458-354F-BE3A-215FB82C404C}" type="slidenum">
              <a:rPr lang="en-US" smtClean="0"/>
              <a:pPr/>
              <a:t>101</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86DA5-3BB2-0A41-AE24-9241E6EE6F3C}" type="slidenum">
              <a:rPr lang="en-US"/>
              <a:pPr/>
              <a:t>102</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dirty="0" smtClean="0"/>
              <a:t>You should not need permission to refactor</a:t>
            </a:r>
          </a:p>
          <a:p>
            <a:pPr lvl="1">
              <a:buFont typeface="Arial" pitchFamily="34" charset="0"/>
              <a:buChar char="•"/>
            </a:pPr>
            <a:r>
              <a:rPr lang="en-US" dirty="0" smtClean="0"/>
              <a:t>it is a key part of modern software development practice</a:t>
            </a:r>
          </a:p>
          <a:p>
            <a:pPr lvl="1">
              <a:buFont typeface="Arial" pitchFamily="34" charset="0"/>
              <a:buChar char="•"/>
            </a:pPr>
            <a:r>
              <a:rPr lang="en-US" dirty="0" smtClean="0"/>
              <a:t>you don't need to tell your manager</a:t>
            </a:r>
          </a:p>
          <a:p>
            <a:pPr lvl="1"/>
            <a:endParaRPr lang="en-US" dirty="0" smtClean="0"/>
          </a:p>
          <a:p>
            <a:r>
              <a:rPr lang="en-US" dirty="0" smtClean="0"/>
              <a:t>Large scale refactoring/redesign decisions should be owned by the whole team</a:t>
            </a:r>
          </a:p>
          <a:p>
            <a:pPr lvl="1">
              <a:buFont typeface="Arial" pitchFamily="34" charset="0"/>
              <a:buChar char="•"/>
            </a:pPr>
            <a:r>
              <a:rPr lang="en-US" dirty="0" smtClean="0"/>
              <a:t>redesign requires courage</a:t>
            </a:r>
          </a:p>
          <a:p>
            <a:pPr lvl="1">
              <a:buFont typeface="Arial" pitchFamily="34" charset="0"/>
              <a:buChar char="•"/>
            </a:pPr>
            <a:r>
              <a:rPr lang="en-US" dirty="0" smtClean="0"/>
              <a:t>discuss with the entire team </a:t>
            </a:r>
          </a:p>
          <a:p>
            <a:pPr lvl="1">
              <a:buFont typeface="Arial" pitchFamily="34" charset="0"/>
              <a:buChar char="•"/>
            </a:pPr>
            <a:r>
              <a:rPr lang="en-US" dirty="0" smtClean="0"/>
              <a:t>the team needs to have a shared ownership and a common understanding of what needs to be done</a:t>
            </a:r>
          </a:p>
          <a:p>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86DA5-3BB2-0A41-AE24-9241E6EE6F3C}" type="slidenum">
              <a:rPr lang="en-US"/>
              <a:pPr/>
              <a:t>103</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dirty="0" smtClean="0"/>
              <a:t>Three parts:</a:t>
            </a:r>
          </a:p>
          <a:p>
            <a:pPr marL="228600" indent="-228600">
              <a:buFont typeface="+mj-lt"/>
              <a:buAutoNum type="arabicPeriod"/>
            </a:pPr>
            <a:r>
              <a:rPr lang="en-US" dirty="0" smtClean="0"/>
              <a:t>Create</a:t>
            </a:r>
            <a:r>
              <a:rPr lang="en-US" baseline="0" dirty="0" smtClean="0"/>
              <a:t> simplest design that could possibly work</a:t>
            </a:r>
          </a:p>
          <a:p>
            <a:pPr marL="228600" indent="-228600">
              <a:buFont typeface="+mj-lt"/>
              <a:buAutoNum type="arabicPeriod"/>
            </a:pPr>
            <a:r>
              <a:rPr lang="en-US" baseline="0" dirty="0" smtClean="0"/>
              <a:t>Incrementally add to it as software evolves</a:t>
            </a:r>
          </a:p>
          <a:p>
            <a:pPr marL="228600" indent="-228600">
              <a:buFont typeface="+mj-lt"/>
              <a:buAutoNum type="arabicPeriod"/>
            </a:pPr>
            <a:r>
              <a:rPr lang="en-US" baseline="0" dirty="0" smtClean="0"/>
              <a:t>Improve the design (refactor)</a:t>
            </a:r>
            <a:endParaRPr lang="en-US" dirty="0" smtClean="0"/>
          </a:p>
          <a:p>
            <a:endParaRPr lang="en-US" dirty="0" smtClean="0"/>
          </a:p>
          <a:p>
            <a:r>
              <a:rPr lang="en-US" dirty="0" smtClean="0"/>
              <a:t>First</a:t>
            </a:r>
            <a:r>
              <a:rPr lang="en-US" baseline="0" dirty="0" smtClean="0"/>
              <a:t> design element should be specific (not abstract, as might be tendency).</a:t>
            </a:r>
          </a:p>
          <a:p>
            <a:r>
              <a:rPr lang="en-US" baseline="0" dirty="0" smtClean="0"/>
              <a:t>Second: More general, but only enough to include both elements</a:t>
            </a:r>
          </a:p>
          <a:p>
            <a:r>
              <a:rPr lang="en-US" baseline="0" dirty="0" smtClean="0"/>
              <a:t>Third: Further minimally generalize.</a:t>
            </a:r>
          </a:p>
          <a:p>
            <a:endParaRPr lang="en-US" baseline="0" dirty="0" smtClean="0"/>
          </a:p>
          <a:p>
            <a:r>
              <a:rPr lang="en-US" baseline="0" dirty="0" smtClean="0"/>
              <a:t>Limit refactoring to only your </a:t>
            </a:r>
            <a:r>
              <a:rPr lang="en-US" baseline="0" smtClean="0"/>
              <a:t>current design.</a:t>
            </a:r>
            <a:endParaRPr lang="en-US" baseline="0"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223C3D-8FED-EB4F-BCFD-B65E7F82CACD}" type="slidenum">
              <a:rPr lang="en-US"/>
              <a:pPr/>
              <a:t>104</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r>
              <a:rPr lang="en-US" dirty="0" smtClean="0"/>
              <a:t>Encourage refactoring culture</a:t>
            </a:r>
          </a:p>
          <a:p>
            <a:pPr lvl="1">
              <a:buFont typeface="Arial" pitchFamily="34" charset="0"/>
              <a:buChar char="•"/>
            </a:pPr>
            <a:r>
              <a:rPr lang="en-US" dirty="0" smtClean="0"/>
              <a:t>Nobody gets things right first time</a:t>
            </a:r>
          </a:p>
          <a:p>
            <a:pPr lvl="1">
              <a:buFont typeface="Arial" pitchFamily="34" charset="0"/>
              <a:buChar char="•"/>
            </a:pPr>
            <a:r>
              <a:rPr lang="en-US" dirty="0" smtClean="0"/>
              <a:t>Refactoring is forward progress</a:t>
            </a:r>
          </a:p>
          <a:p>
            <a:r>
              <a:rPr lang="en-US" dirty="0" smtClean="0"/>
              <a:t>Provide sound testing base</a:t>
            </a:r>
          </a:p>
          <a:p>
            <a:pPr lvl="1">
              <a:buFont typeface="Arial" pitchFamily="34" charset="0"/>
              <a:buChar char="•"/>
            </a:pPr>
            <a:r>
              <a:rPr lang="en-US" dirty="0" smtClean="0"/>
              <a:t>Tests are essential for refactoring</a:t>
            </a:r>
          </a:p>
          <a:p>
            <a:pPr lvl="1">
              <a:buFont typeface="Arial" pitchFamily="34" charset="0"/>
              <a:buChar char="•"/>
            </a:pPr>
            <a:r>
              <a:rPr lang="en-US" dirty="0" smtClean="0"/>
              <a:t>Build system and run tests continually</a:t>
            </a:r>
          </a:p>
          <a:p>
            <a:r>
              <a:rPr lang="en-US" dirty="0" smtClean="0"/>
              <a:t>Shared Code Ownership</a:t>
            </a:r>
          </a:p>
          <a:p>
            <a:pPr lvl="1">
              <a:buFont typeface="Arial" pitchFamily="34" charset="0"/>
              <a:buChar char="•"/>
            </a:pPr>
            <a:r>
              <a:rPr lang="en-US" dirty="0" smtClean="0"/>
              <a:t>You should be free to refactor any part of the system</a:t>
            </a:r>
          </a:p>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talking about pairing and refactoring, we mentioned the idea of team ownership</a:t>
            </a:r>
            <a:r>
              <a:rPr lang="en-US" baseline="0" dirty="0" smtClean="0"/>
              <a:t> and individual and team commitment.</a:t>
            </a:r>
          </a:p>
          <a:p>
            <a:endParaRPr lang="en-US" baseline="0" dirty="0" smtClean="0"/>
          </a:p>
          <a:p>
            <a:r>
              <a:rPr lang="en-US" baseline="0" dirty="0" smtClean="0"/>
              <a:t>This relates to the ideas of generalization and specialization.</a:t>
            </a:r>
          </a:p>
          <a:p>
            <a:endParaRPr lang="en-US" baseline="0" dirty="0" smtClean="0"/>
          </a:p>
          <a:p>
            <a:r>
              <a:rPr lang="en-US" baseline="0" dirty="0" smtClean="0"/>
              <a:t>For the purposes of our discussion, we’ll define </a:t>
            </a:r>
            <a:r>
              <a:rPr lang="en-US" b="1" baseline="0" dirty="0" smtClean="0"/>
              <a:t>specialization</a:t>
            </a:r>
            <a:r>
              <a:rPr lang="en-US" baseline="0" dirty="0" smtClean="0"/>
              <a:t> as the </a:t>
            </a:r>
            <a:r>
              <a:rPr lang="en-US" b="1" baseline="0" dirty="0" smtClean="0"/>
              <a:t>localization in an individual or group of specific knowledge or skills.</a:t>
            </a:r>
          </a:p>
          <a:p>
            <a:endParaRPr lang="en-US" baseline="0" dirty="0" smtClean="0"/>
          </a:p>
          <a:p>
            <a:r>
              <a:rPr lang="en-US" baseline="0" dirty="0" smtClean="0"/>
              <a:t>And we’ll define </a:t>
            </a:r>
            <a:r>
              <a:rPr lang="en-US" b="1" baseline="0" dirty="0" smtClean="0"/>
              <a:t>generalization</a:t>
            </a:r>
            <a:r>
              <a:rPr lang="en-US" baseline="0" dirty="0" smtClean="0"/>
              <a:t> as the </a:t>
            </a:r>
            <a:r>
              <a:rPr lang="en-US" b="1" baseline="0" dirty="0" smtClean="0"/>
              <a:t>distribution of both knowledge and skills amongst a group or population</a:t>
            </a:r>
            <a:r>
              <a:rPr lang="en-US" baseline="0" dirty="0" smtClean="0"/>
              <a:t>, and as </a:t>
            </a:r>
            <a:r>
              <a:rPr lang="en-US" b="1" baseline="0" dirty="0" smtClean="0"/>
              <a:t>individuals having broad sets of skills and knowledge that can be applied to multiple situations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105</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106</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the Waterfall way, which is specialization.</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107</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Vertical specialization – domain.</a:t>
            </a:r>
            <a:r>
              <a:rPr lang="en-US" baseline="0" dirty="0" smtClean="0"/>
              <a:t>  The shopping cart through the database and into access control.</a:t>
            </a:r>
            <a:endParaRPr lang="en-US" dirty="0" smtClean="0"/>
          </a:p>
          <a:p>
            <a:r>
              <a:rPr lang="en-US" dirty="0" smtClean="0"/>
              <a:t>Horizontal specialization – layer. Presentation,</a:t>
            </a:r>
            <a:r>
              <a:rPr lang="en-US" baseline="0" dirty="0" smtClean="0"/>
              <a:t> data, web services</a:t>
            </a:r>
          </a:p>
          <a:p>
            <a:r>
              <a:rPr lang="en-US" baseline="0" dirty="0" smtClean="0"/>
              <a:t>“Talk to Tom, he’s the db guy”</a:t>
            </a:r>
          </a:p>
          <a:p>
            <a:r>
              <a:rPr lang="en-US" baseline="0" dirty="0" smtClean="0"/>
              <a:t>“Susan handles everything to do with the shopping cart”</a:t>
            </a:r>
          </a:p>
          <a:p>
            <a:endParaRPr lang="en-US" baseline="0" dirty="0" smtClean="0"/>
          </a:p>
          <a:p>
            <a:endParaRPr lang="en-US" dirty="0" smtClean="0"/>
          </a:p>
          <a:p>
            <a:endParaRPr lang="en-US" dirty="0" smtClean="0"/>
          </a:p>
          <a:p>
            <a:r>
              <a:rPr lang="en-US" dirty="0" smtClean="0"/>
              <a:t>Let’s consider a typical waterfall project.</a:t>
            </a:r>
            <a:r>
              <a:rPr lang="en-US" baseline="0" dirty="0" smtClean="0"/>
              <a:t> There will typically be specialists, and those specialists will fall into one of two categories: vertical specialization or horizontal specialization.</a:t>
            </a:r>
          </a:p>
          <a:p>
            <a:endParaRPr lang="en-US" baseline="0" dirty="0" smtClean="0"/>
          </a:p>
          <a:p>
            <a:r>
              <a:rPr lang="en-US" baseline="0" dirty="0" smtClean="0"/>
              <a:t>Vertical specialization deals with the domain: expertise on the shopping cart or on the access control and security system.  These things span all the layers and levels of the application, from the database through the business logic to the presentation layer.  That’s why we refer to it as “vertical”.</a:t>
            </a:r>
          </a:p>
          <a:p>
            <a:endParaRPr lang="en-US" baseline="0" dirty="0" smtClean="0"/>
          </a:p>
          <a:p>
            <a:r>
              <a:rPr lang="en-US" baseline="0" dirty="0" smtClean="0"/>
              <a:t>Horizontal specialization deals with a particular layer or tier of the application or system: expertise with database, web services, or the presentation layer, for instance.  These things span all the vertical areas, which is why we refer to it as “horizontal”.</a:t>
            </a:r>
          </a:p>
          <a:p>
            <a:endParaRPr lang="en-US" baseline="0" dirty="0" smtClean="0"/>
          </a:p>
          <a:p>
            <a:r>
              <a:rPr lang="en-US" baseline="0" dirty="0" smtClean="0"/>
              <a:t>Thus we have cross-cutting areas of specialization.  We frequently find both kinds of specialization on teams, resulting in comments like “You need to talk to Tom – he’s the database guy” or “That would be Susan’s area – she handles everything to do with the shopping cart.”</a:t>
            </a:r>
          </a:p>
          <a:p>
            <a:endParaRPr lang="en-US" baseline="0" dirty="0" smtClean="0"/>
          </a:p>
          <a:p>
            <a:r>
              <a:rPr lang="en-US" baseline="0" dirty="0" smtClean="0"/>
              <a:t>When things are working optimally, everything is great.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108</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When everyone is in one room and accessible its OK</a:t>
            </a:r>
          </a:p>
          <a:p>
            <a:endParaRPr lang="en-US" dirty="0" smtClean="0"/>
          </a:p>
          <a:p>
            <a:endParaRPr lang="en-US" dirty="0" smtClean="0"/>
          </a:p>
          <a:p>
            <a:r>
              <a:rPr lang="en-US" dirty="0" smtClean="0"/>
              <a:t>Each specialist group or individual</a:t>
            </a:r>
            <a:r>
              <a:rPr lang="en-US" baseline="0" dirty="0" smtClean="0"/>
              <a:t> does their thing.  They bring their expertise to bear, making sure that they fulfill their obligations and meet expectations.</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109</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But what happens when one of these specialties becomes a bottleneck?</a:t>
            </a:r>
          </a:p>
          <a:p>
            <a:pPr>
              <a:buFont typeface="Arial" pitchFamily="34" charset="0"/>
              <a:buNone/>
            </a:pPr>
            <a:endParaRPr lang="en-US" dirty="0" smtClean="0"/>
          </a:p>
          <a:p>
            <a:r>
              <a:rPr lang="en-US" dirty="0" smtClean="0"/>
              <a:t>--------------------------------------------------------------------------------------------------------</a:t>
            </a:r>
          </a:p>
          <a:p>
            <a:r>
              <a:rPr lang="en-US" dirty="0" smtClean="0"/>
              <a:t>In this example, the work of the two specialty teams is done, and they are dependent on a third specialist to proceed.</a:t>
            </a:r>
          </a:p>
          <a:p>
            <a:endParaRPr lang="en-US" dirty="0" smtClean="0"/>
          </a:p>
          <a:p>
            <a:r>
              <a:rPr lang="en-US" dirty="0" smtClean="0"/>
              <a:t>They can’t really start on anything else until this phase is completed because</a:t>
            </a:r>
            <a:r>
              <a:rPr lang="en-US" baseline="0" dirty="0" smtClean="0"/>
              <a:t> that’s the way the project plan is laid out.</a:t>
            </a:r>
            <a:endParaRPr lang="en-US" dirty="0"/>
          </a:p>
        </p:txBody>
      </p:sp>
      <p:sp>
        <p:nvSpPr>
          <p:cNvPr id="4" name="Slide Number Placeholder 3"/>
          <p:cNvSpPr>
            <a:spLocks noGrp="1"/>
          </p:cNvSpPr>
          <p:nvPr>
            <p:ph type="sldNum" sz="quarter" idx="10"/>
          </p:nvPr>
        </p:nvSpPr>
        <p:spPr/>
        <p:txBody>
          <a:bodyPr/>
          <a:lstStyle/>
          <a:p>
            <a:fld id="{C91E950B-F458-354F-BE3A-215FB82C404C}" type="slidenum">
              <a:rPr lang="en-US" smtClean="0"/>
              <a:pPr/>
              <a:t>110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50161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IN" dirty="0"/>
          </a:p>
        </p:txBody>
      </p:sp>
      <p:sp>
        <p:nvSpPr>
          <p:cNvPr id="4" name="TextBox 3"/>
          <p:cNvSpPr txBox="1"/>
          <p:nvPr/>
        </p:nvSpPr>
        <p:spPr>
          <a:xfrm rot="16200000">
            <a:off x="-1950720" y="3311500"/>
            <a:ext cx="5303520" cy="661720"/>
          </a:xfrm>
          <a:prstGeom prst="rect">
            <a:avLst/>
          </a:prstGeom>
          <a:solidFill>
            <a:schemeClr val="tx1"/>
          </a:solidFill>
          <a:ln w="38100" cmpd="sng">
            <a:solidFill>
              <a:srgbClr val="FF6600"/>
            </a:solidFill>
          </a:ln>
        </p:spPr>
        <p:txBody>
          <a:bodyPr wrap="square" tIns="91440" bIns="137160" rtlCol="0" anchor="ctr">
            <a:spAutoFit/>
          </a:bodyPr>
          <a:lstStyle/>
          <a:p>
            <a:pPr>
              <a:buNone/>
            </a:pPr>
            <a:r>
              <a:rPr lang="en-US" sz="2800" baseline="0" dirty="0" smtClean="0">
                <a:solidFill>
                  <a:srgbClr val="FF6600"/>
                </a:solidFill>
                <a:latin typeface="Calibri" pitchFamily="34" charset="0"/>
                <a:cs typeface="Arial Rounded MT Bold"/>
              </a:rPr>
              <a:t>Exercise</a:t>
            </a:r>
            <a:endParaRPr lang="en-US" sz="2800" baseline="0" dirty="0">
              <a:solidFill>
                <a:srgbClr val="FF6600"/>
              </a:solidFill>
              <a:latin typeface="Calibri" pitchFamily="34" charset="0"/>
              <a:cs typeface="Arial Rounded MT Bold"/>
            </a:endParaRPr>
          </a:p>
        </p:txBody>
      </p:sp>
      <p:sp>
        <p:nvSpPr>
          <p:cNvPr id="5" name="TextBox 4"/>
          <p:cNvSpPr txBox="1"/>
          <p:nvPr userDrawn="1"/>
        </p:nvSpPr>
        <p:spPr>
          <a:xfrm rot="16200000">
            <a:off x="-1950720" y="3249945"/>
            <a:ext cx="5303520" cy="784830"/>
          </a:xfrm>
          <a:prstGeom prst="rect">
            <a:avLst/>
          </a:prstGeom>
          <a:solidFill>
            <a:schemeClr val="tx1"/>
          </a:solidFill>
          <a:ln w="38100" cmpd="sng">
            <a:solidFill>
              <a:srgbClr val="FF6600"/>
            </a:solidFill>
          </a:ln>
        </p:spPr>
        <p:txBody>
          <a:bodyPr wrap="square" tIns="91440" bIns="137160" rtlCol="0" anchor="ctr">
            <a:spAutoFit/>
          </a:bodyPr>
          <a:lstStyle/>
          <a:p>
            <a:pPr algn="ctr">
              <a:buNone/>
            </a:pPr>
            <a:r>
              <a:rPr lang="en-US" sz="3600" dirty="0" smtClean="0">
                <a:solidFill>
                  <a:srgbClr val="FF6600"/>
                </a:solidFill>
                <a:latin typeface="Calibri" pitchFamily="34" charset="0"/>
                <a:cs typeface="Calibri" pitchFamily="34" charset="0"/>
              </a:rPr>
              <a:t>Exercise</a:t>
            </a:r>
            <a:endParaRPr lang="en-US" sz="3600" dirty="0">
              <a:solidFill>
                <a:srgbClr val="FF6600"/>
              </a:solidFill>
              <a:latin typeface="Calibri" pitchFamily="34" charset="0"/>
              <a:cs typeface="Calibri" pitchFamily="34" charset="0"/>
            </a:endParaRPr>
          </a:p>
        </p:txBody>
      </p:sp>
    </p:spTree>
    <p:extLst>
      <p:ext uri="{BB962C8B-B14F-4D97-AF65-F5344CB8AC3E}">
        <p14:creationId xmlns:p14="http://schemas.microsoft.com/office/powerpoint/2010/main" val="1303637621"/>
      </p:ext>
    </p:extLst>
  </p:cSld>
  <p:clrMapOvr>
    <a:masterClrMapping/>
  </p:clrMapOvr>
  <p:timing>
    <p:tnLst>
      <p:par>
        <p:cTn xmlns:p14="http://schemas.microsoft.com/office/powerpoint/2010/mai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back, text slid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blipFill rotWithShape="1">
            <a:blip r:embed="rId2"/>
            <a:tile tx="0" ty="0" sx="100000" sy="100000" flip="none" algn="tl"/>
          </a:blipFill>
          <a:ln w="12700" cap="flat" cmpd="sng" algn="ctr">
            <a:solidFill>
              <a:srgbClr val="863413"/>
            </a:solidFill>
            <a:prstDash val="solid"/>
            <a:miter lim="800000"/>
            <a:headEnd type="none" w="med" len="med"/>
            <a:tailEnd type="none" w="med" len="med"/>
          </a:ln>
          <a:effectLst>
            <a:outerShdw blurRad="76200" dist="76200" dir="2700000">
              <a:srgbClr val="000000">
                <a:alpha val="40000"/>
              </a:srgbClr>
            </a:outerShdw>
          </a:effectLst>
        </p:spPr>
        <p:txBody>
          <a:bodyPr vert="horz" wrap="square" lIns="182880" tIns="91440" rIns="182880" bIns="91440" numCol="1" anchor="ctr" anchorCtr="0" compatLnSpc="1">
            <a:prstTxWarp prst="textNoShape">
              <a:avLst/>
            </a:prstTxWarp>
          </a:bodyPr>
          <a:lstStyle>
            <a:lvl1pPr algn="ctr" rtl="0" eaLnBrk="1" fontAlgn="base" hangingPunct="1">
              <a:spcBef>
                <a:spcPct val="0"/>
              </a:spcBef>
              <a:spcAft>
                <a:spcPct val="0"/>
              </a:spcAft>
              <a:defRPr lang="en-US" sz="4000" b="1" baseline="0">
                <a:solidFill>
                  <a:srgbClr val="F15A22"/>
                </a:solidFill>
                <a:effectLst>
                  <a:outerShdw sx="1000" sy="1000" algn="ctr" rotWithShape="0">
                    <a:srgbClr val="000000"/>
                  </a:outerShdw>
                </a:effectLst>
                <a:latin typeface="+mj-lt"/>
                <a:ea typeface="Arial" pitchFamily="21" charset="0"/>
                <a:cs typeface="+mj-cs"/>
              </a:defRPr>
            </a:lvl1pPr>
          </a:lstStyle>
          <a:p>
            <a:r>
              <a:rPr lang="en-US" smtClean="0"/>
              <a:t>Click to edit Master title style</a:t>
            </a:r>
            <a:endParaRPr lang="en-US" dirty="0"/>
          </a:p>
        </p:txBody>
      </p:sp>
      <p:sp>
        <p:nvSpPr>
          <p:cNvPr id="4" name="TextBox 3"/>
          <p:cNvSpPr txBox="1"/>
          <p:nvPr/>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
        <p:nvSpPr>
          <p:cNvPr id="6" name="Text Placeholder 5"/>
          <p:cNvSpPr>
            <a:spLocks noGrp="1"/>
          </p:cNvSpPr>
          <p:nvPr>
            <p:ph type="body" sz="quarter" idx="11"/>
          </p:nvPr>
        </p:nvSpPr>
        <p:spPr>
          <a:xfrm>
            <a:off x="228600" y="1143000"/>
            <a:ext cx="8686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No Background,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lIns="182880" tIns="91440" rIns="182880" bIns="91440"/>
          <a:lstStyle/>
          <a:p>
            <a:r>
              <a:rPr lang="en-US" smtClean="0"/>
              <a:t>Click to edit Master title style</a:t>
            </a:r>
            <a:endParaRPr lang="en-US"/>
          </a:p>
        </p:txBody>
      </p:sp>
      <p:sp>
        <p:nvSpPr>
          <p:cNvPr id="3" name="Slide Number Placeholder 2"/>
          <p:cNvSpPr>
            <a:spLocks noGrp="1"/>
          </p:cNvSpPr>
          <p:nvPr>
            <p:ph type="sldNum" sz="quarter" idx="10"/>
          </p:nvPr>
        </p:nvSpPr>
        <p:spPr>
          <a:xfrm>
            <a:off x="6781800" y="6472238"/>
            <a:ext cx="2133600" cy="188912"/>
          </a:xfrm>
          <a:prstGeom prst="rect">
            <a:avLst/>
          </a:prstGeom>
        </p:spPr>
        <p:txBody>
          <a:bodyPr/>
          <a:lstStyle/>
          <a:p>
            <a:fld id="{DBF93456-1E22-C641-A4C5-062692281B3E}" type="slidenum">
              <a:rPr lang="en-US" smtClean="0"/>
              <a:pPr/>
              <a:t>‹#›</a:t>
            </a:fld>
            <a:endParaRPr lang="en-US" sz="1000"/>
          </a:p>
        </p:txBody>
      </p:sp>
      <p:sp>
        <p:nvSpPr>
          <p:cNvPr id="5" name="TextBox 4"/>
          <p:cNvSpPr txBox="1"/>
          <p:nvPr userDrawn="1"/>
        </p:nvSpPr>
        <p:spPr>
          <a:xfrm>
            <a:off x="228600" y="6459379"/>
            <a:ext cx="1954381" cy="246221"/>
          </a:xfrm>
          <a:prstGeom prst="rect">
            <a:avLst/>
          </a:prstGeom>
          <a:noFill/>
        </p:spPr>
        <p:txBody>
          <a:bodyPr wrap="none" rtlCol="0" anchor="ctr">
            <a:spAutoFit/>
          </a:bodyPr>
          <a:lstStyle/>
          <a:p>
            <a:pPr algn="ctr">
              <a:buNone/>
            </a:pPr>
            <a:r>
              <a:rPr lang="en-US" sz="1000" dirty="0" smtClean="0">
                <a:solidFill>
                  <a:schemeClr val="tx1">
                    <a:lumMod val="50000"/>
                    <a:lumOff val="50000"/>
                  </a:schemeClr>
                </a:solidFill>
                <a:latin typeface="Helvetica"/>
                <a:cs typeface="Helvetica"/>
              </a:rPr>
              <a:t>Copyright 2009 ThoughtWorks</a:t>
            </a:r>
            <a:endParaRPr lang="en-US" sz="1000" dirty="0">
              <a:solidFill>
                <a:schemeClr val="tx1">
                  <a:lumMod val="50000"/>
                  <a:lumOff val="50000"/>
                </a:schemeClr>
              </a:solidFill>
              <a:latin typeface="Helvetica"/>
              <a:cs typeface="Helvetic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arrower">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609601" y="996777"/>
            <a:ext cx="5791199" cy="5232797"/>
          </a:xfrm>
        </p:spPr>
        <p:txBody>
          <a:bodyPr/>
          <a:lstStyle>
            <a:lvl1pPr>
              <a:defRPr sz="3000" baseline="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904806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154515"/>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6240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lank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54744799"/>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1"/>
            <a:ext cx="8412480" cy="2820590"/>
          </a:xfrm>
          <a:solidFill>
            <a:schemeClr val="bg1"/>
          </a:solidFill>
        </p:spPr>
        <p:txBody>
          <a:bodyPr/>
          <a:lstStyle>
            <a:lvl1pPr>
              <a:defRPr sz="7200"/>
            </a:lvl1pPr>
          </a:lstStyle>
          <a:p>
            <a:r>
              <a:rPr lang="en-US" smtClean="0"/>
              <a:t>Click to edit Master title style</a:t>
            </a:r>
            <a:endParaRPr lang="en-US" dirty="0"/>
          </a:p>
        </p:txBody>
      </p:sp>
      <p:cxnSp>
        <p:nvCxnSpPr>
          <p:cNvPr id="5" name="Straight Connector 4"/>
          <p:cNvCxnSpPr/>
          <p:nvPr/>
        </p:nvCxnSpPr>
        <p:spPr bwMode="auto">
          <a:xfrm>
            <a:off x="0" y="17526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0" y="4724400"/>
            <a:ext cx="9144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48066980"/>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tudios backgroun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8" y="361652"/>
            <a:ext cx="1615157" cy="34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2" name="Title 1"/>
          <p:cNvSpPr>
            <a:spLocks noGrp="1"/>
          </p:cNvSpPr>
          <p:nvPr>
            <p:ph type="ctrTitle"/>
          </p:nvPr>
        </p:nvSpPr>
        <p:spPr>
          <a:xfrm>
            <a:off x="685354" y="2130848"/>
            <a:ext cx="7773293" cy="1470049"/>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824" y="3886647"/>
            <a:ext cx="6400354" cy="1752451"/>
          </a:xfrm>
        </p:spPr>
        <p:txBody>
          <a:bodyPr/>
          <a:lstStyle>
            <a:lvl1pPr marL="0" indent="0" algn="ctr">
              <a:buNone/>
              <a:defRPr sz="3200">
                <a:latin typeface="Calibri"/>
                <a:cs typeface="Calibri"/>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9501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412480" cy="839391"/>
          </a:xfrm>
        </p:spPr>
        <p:txBody>
          <a:bodyPr/>
          <a:lstStyle>
            <a:lvl1pPr>
              <a:defRPr sz="4000" baseline="0"/>
            </a:lvl1pPr>
          </a:lstStyle>
          <a:p>
            <a:r>
              <a:rPr lang="en-US" smtClean="0"/>
              <a:t>Click to edit Master title style</a:t>
            </a:r>
            <a:endParaRPr lang="en-US" dirty="0"/>
          </a:p>
        </p:txBody>
      </p:sp>
      <p:sp>
        <p:nvSpPr>
          <p:cNvPr id="3" name="Content Placeholder 2"/>
          <p:cNvSpPr>
            <a:spLocks noGrp="1"/>
          </p:cNvSpPr>
          <p:nvPr>
            <p:ph sz="half" idx="1"/>
          </p:nvPr>
        </p:nvSpPr>
        <p:spPr>
          <a:xfrm>
            <a:off x="333748" y="996777"/>
            <a:ext cx="4188023" cy="5232797"/>
          </a:xfrm>
        </p:spPr>
        <p:txBody>
          <a:bodyPr/>
          <a:lstStyle>
            <a:lvl1pPr>
              <a:defRPr sz="2800" baseline="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8927" y="996777"/>
            <a:ext cx="4188023" cy="5232797"/>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26788" tIns="26788" rIns="26788" bIns="26788" numCol="1" anchor="t" anchorCtr="0" compatLnSpc="1">
            <a:prstTxWarp prst="textNoShape">
              <a:avLst/>
            </a:prstTxWarp>
          </a:bodyPr>
          <a:lstStyle>
            <a:lvl1pPr>
              <a:defRPr lang="en-US" sz="2800" baseline="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773405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594" y="10280"/>
            <a:ext cx="8764488" cy="675520"/>
          </a:xfrm>
        </p:spPr>
        <p:txBody>
          <a:bodyPr/>
          <a:lstStyle>
            <a:lvl1pPr>
              <a:defRPr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8595" y="750094"/>
            <a:ext cx="4318620" cy="703548"/>
          </a:xfrm>
        </p:spPr>
        <p:txBody>
          <a:bodyPr lIns="64291" rIns="64291" bIns="57862" anchor="b"/>
          <a:lstStyle>
            <a:lvl1pPr marL="0" indent="0">
              <a:buNone/>
              <a:defRPr sz="2800" b="1" i="0" baseline="0">
                <a:latin typeface="Calibri"/>
                <a:cs typeface="Calibri"/>
              </a:defRPr>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178595" y="1515437"/>
            <a:ext cx="4318620" cy="4860360"/>
          </a:xfrm>
        </p:spPr>
        <p:txBody>
          <a:bodyPr lIns="64291" tIns="57862" rIns="64291" bIns="57862"/>
          <a:lstStyle>
            <a:lvl1pPr>
              <a:defRPr sz="2400">
                <a:latin typeface="Calibri"/>
                <a:cs typeface="Calibri"/>
              </a:defRPr>
            </a:lvl1pPr>
            <a:lvl2pPr>
              <a:defRPr sz="2000">
                <a:latin typeface="Calibri"/>
                <a:cs typeface="Calibri"/>
              </a:defRPr>
            </a:lvl2pPr>
            <a:lvl3pPr>
              <a:defRPr sz="1800">
                <a:latin typeface="Calibri"/>
                <a:cs typeface="Calibri"/>
              </a:defRPr>
            </a:lvl3pPr>
            <a:lvl4pPr>
              <a:defRPr sz="1800">
                <a:latin typeface="Calibri"/>
                <a:cs typeface="Calibri"/>
              </a:defRPr>
            </a:lvl4pPr>
            <a:lvl5pPr>
              <a:defRPr sz="1800">
                <a:latin typeface="Calibri"/>
                <a:cs typeface="Calibri"/>
              </a:defRPr>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554" y="750094"/>
            <a:ext cx="4267274" cy="703548"/>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26788" rIns="64291" bIns="57862" numCol="1" anchor="b" anchorCtr="0" compatLnSpc="1">
            <a:prstTxWarp prst="textNoShape">
              <a:avLst/>
            </a:prstTxWarp>
          </a:bodyPr>
          <a:lstStyle>
            <a:lvl1pPr>
              <a:defRPr lang="en-US" sz="2800" b="1" i="0" baseline="0" dirty="0" smtClean="0">
                <a:latin typeface="Calibri"/>
                <a:cs typeface="Calibri"/>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4554" y="1515437"/>
            <a:ext cx="4267274" cy="4860360"/>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64291" tIns="57862" rIns="64291" bIns="57862" numCol="1" anchor="t" anchorCtr="0" compatLnSpc="1">
            <a:prstTxWarp prst="textNoShape">
              <a:avLst/>
            </a:prstTxWarp>
          </a:bodyPr>
          <a:lstStyle>
            <a:lvl1pPr>
              <a:defRPr lang="en-US" sz="2400" dirty="0" smtClean="0">
                <a:latin typeface="Calibri"/>
                <a:cs typeface="Calibri"/>
              </a:defRPr>
            </a:lvl1pPr>
            <a:lvl2pPr>
              <a:defRPr lang="en-US" sz="2000" dirty="0" smtClean="0">
                <a:latin typeface="Calibri"/>
                <a:cs typeface="Calibri"/>
              </a:defRPr>
            </a:lvl2pPr>
            <a:lvl3pPr>
              <a:defRPr lang="en-US" sz="1800" dirty="0" smtClean="0">
                <a:latin typeface="Calibri"/>
                <a:cs typeface="Calibri"/>
              </a:defRPr>
            </a:lvl3pPr>
            <a:lvl4pPr>
              <a:defRPr lang="en-US" sz="1800" dirty="0" smtClean="0">
                <a:latin typeface="Calibri"/>
                <a:cs typeface="Calibri"/>
              </a:defRPr>
            </a:lvl4pPr>
            <a:lvl5pPr>
              <a:defRPr lang="en-US" sz="1800" dirty="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301936"/>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65760" y="0"/>
            <a:ext cx="8412480" cy="839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26788" tIns="26788" rIns="26788" bIns="26788" numCol="1" anchor="ctr" anchorCtr="0" compatLnSpc="1">
            <a:prstTxWarp prst="textNoShape">
              <a:avLst/>
            </a:prstTxWarp>
          </a:bodyPr>
          <a:lstStyle/>
          <a:p>
            <a:pPr lvl="0"/>
            <a:r>
              <a:rPr lang="en-US" smtClean="0">
                <a:sym typeface="Arial Bold" charset="0"/>
              </a:rPr>
              <a:t>Click to edit Master title style</a:t>
            </a:r>
            <a:endParaRPr lang="en-US" dirty="0">
              <a:sym typeface="Arial Bold" charset="0"/>
            </a:endParaRPr>
          </a:p>
        </p:txBody>
      </p:sp>
      <p:sp>
        <p:nvSpPr>
          <p:cNvPr id="3074" name="Rectangle 2"/>
          <p:cNvSpPr>
            <a:spLocks noGrp="1" noChangeArrowheads="1"/>
          </p:cNvSpPr>
          <p:nvPr>
            <p:ph type="body" idx="1"/>
          </p:nvPr>
        </p:nvSpPr>
        <p:spPr bwMode="auto">
          <a:xfrm>
            <a:off x="609601" y="996777"/>
            <a:ext cx="7953746" cy="5232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6788" tIns="26788" rIns="26788" bIns="26788"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endParaRPr lang="en-US" dirty="0">
              <a:sym typeface="Arial" charset="0"/>
            </a:endParaRPr>
          </a:p>
        </p:txBody>
      </p:sp>
      <p:pic>
        <p:nvPicPr>
          <p:cNvPr id="2" name="Picture 1" descr="studios_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750" y="6482953"/>
            <a:ext cx="1144353" cy="248586"/>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ransition xmlns:p14="http://schemas.microsoft.com/office/powerpoint/2010/main" spd="slow">
    <p:fade thruBlk="1"/>
  </p:transitio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4000" b="1" i="0" baseline="0">
          <a:solidFill>
            <a:srgbClr val="F15A22"/>
          </a:solidFill>
          <a:latin typeface="Calibri"/>
          <a:ea typeface="+mj-ea"/>
          <a:cs typeface="Calibri"/>
          <a:sym typeface="Arial Bold" charset="0"/>
        </a:defRPr>
      </a:lvl1pPr>
      <a:lvl2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5pPr>
      <a:lvl6pPr marL="321457"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6pPr>
      <a:lvl7pPr marL="642915"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7pPr>
      <a:lvl8pPr marL="964372"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8pPr>
      <a:lvl9pPr marL="1285829" algn="ctr" rtl="0" eaLnBrk="1" fontAlgn="base" hangingPunct="1">
        <a:spcBef>
          <a:spcPct val="0"/>
        </a:spcBef>
        <a:spcAft>
          <a:spcPct val="0"/>
        </a:spcAft>
        <a:defRPr sz="3100">
          <a:solidFill>
            <a:srgbClr val="F15A22"/>
          </a:solidFill>
          <a:latin typeface="Arial Bold" charset="0"/>
          <a:ea typeface="ヒラギノ角ゴ ProN W6" charset="0"/>
          <a:cs typeface="ヒラギノ角ゴ ProN W6" charset="0"/>
          <a:sym typeface="Arial Bold" charset="0"/>
        </a:defRPr>
      </a:lvl9pPr>
    </p:titleStyle>
    <p:body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43.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4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en.wikipedia.org/wiki/Quality_(busines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5.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46.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47.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48.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49.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5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51.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52.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5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54.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n.wikipedia.org/wiki/Engineering" TargetMode="External"/><Relationship Id="rId3" Type="http://schemas.openxmlformats.org/officeDocument/2006/relationships/hyperlink" Target="http://en.wikipedia.org/wiki/Subsyste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55.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56.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57.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28.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hyperlink" Target="http://www.martinfowler.com/articles/continuousIntegration.html" TargetMode="External"/><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5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60.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61.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62.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63.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64.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65.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66.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67.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hyperlink" Target="05-Planning-the-Project.ppt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en.wikipedia.org/wiki/Test-driven_development" TargetMode="External"/><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chart" Target="../charts/char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3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36.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3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3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6.xml.rels><?xml version="1.0" encoding="UTF-8" standalone="yes"?>
<Relationships xmlns="http://schemas.openxmlformats.org/package/2006/relationships"><Relationship Id="rId3" Type="http://schemas.openxmlformats.org/officeDocument/2006/relationships/hyperlink" Target="http://blogs.agilefaqs.com/2010/06/13/pair-programming-public-demo/" TargetMode="External"/><Relationship Id="rId4" Type="http://schemas.openxmlformats.org/officeDocument/2006/relationships/hyperlink" Target="http://processpeoplepods.blogspot.com/search/label/Pair%20Programming" TargetMode="External"/><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91.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4" Type="http://schemas.openxmlformats.org/officeDocument/2006/relationships/hyperlink" Target="http://en.wikipedia.org/wiki/Source_code" TargetMode="External"/><Relationship Id="rId5" Type="http://schemas.openxmlformats.org/officeDocument/2006/relationships/hyperlink" Target="http://en.wikipedia.org/wiki/Computer_bug" TargetMode="External"/><Relationship Id="rId6" Type="http://schemas.openxmlformats.org/officeDocument/2006/relationships/hyperlink" Target="http://en.wikipedia.org/wiki/Understandability" TargetMode="External"/><Relationship Id="rId7" Type="http://schemas.openxmlformats.org/officeDocument/2006/relationships/hyperlink" Target="http://en.wikipedia.org/wiki/Structure" TargetMode="External"/><Relationship Id="rId8" Type="http://schemas.openxmlformats.org/officeDocument/2006/relationships/hyperlink" Target="http://en.wikipedia.org/wiki/Design" TargetMode="External"/><Relationship Id="rId9" Type="http://schemas.openxmlformats.org/officeDocument/2006/relationships/hyperlink" Target="http://en.wikipedia.org/wiki/Dead_code" TargetMode="External"/><Relationship Id="rId10" Type="http://schemas.openxmlformats.org/officeDocument/2006/relationships/hyperlink" Target="http://en.wikipedia.org/wiki/Refactoring" TargetMode="External"/><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3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0.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Delivery Practices</a:t>
            </a:r>
            <a:endParaRPr lang="en-US" dirty="0"/>
          </a:p>
        </p:txBody>
      </p:sp>
      <p:sp>
        <p:nvSpPr>
          <p:cNvPr id="3" name="Subtitle 2"/>
          <p:cNvSpPr>
            <a:spLocks noGrp="1"/>
          </p:cNvSpPr>
          <p:nvPr>
            <p:ph type="subTitle" idx="1"/>
          </p:nvPr>
        </p:nvSpPr>
        <p:spPr/>
        <p:txBody>
          <a:bodyPr/>
          <a:lstStyle/>
          <a:p>
            <a:r>
              <a:rPr lang="en-US" dirty="0" smtClean="0"/>
              <a:t>A Module in Agile Fundamentals</a:t>
            </a:r>
            <a:endParaRPr lang="en-US" dirty="0"/>
          </a:p>
        </p:txBody>
      </p:sp>
    </p:spTree>
    <p:extLst>
      <p:ext uri="{BB962C8B-B14F-4D97-AF65-F5344CB8AC3E}">
        <p14:creationId xmlns:p14="http://schemas.microsoft.com/office/powerpoint/2010/main" val="253215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609600" y="1643612"/>
            <a:ext cx="7924800" cy="3785652"/>
          </a:xfrm>
          <a:prstGeom prst="rect">
            <a:avLst/>
          </a:prstGeom>
          <a:solidFill>
            <a:srgbClr val="FFFFFF"/>
          </a:solidFill>
        </p:spPr>
        <p:txBody>
          <a:bodyPr wrap="square">
            <a:spAutoFit/>
          </a:bodyPr>
          <a:lstStyle/>
          <a:p>
            <a:pPr>
              <a:buNone/>
            </a:pPr>
            <a:r>
              <a:rPr lang="en-US" sz="2400" b="1" dirty="0" smtClean="0"/>
              <a:t>Quality</a:t>
            </a:r>
            <a:r>
              <a:rPr lang="en-US" sz="2400" dirty="0" smtClean="0"/>
              <a:t> in business, engineering and manufacturing has a pragmatic interpretation as the </a:t>
            </a:r>
            <a:r>
              <a:rPr lang="en-US" sz="2400" i="1" dirty="0" smtClean="0"/>
              <a:t>non-inferiority</a:t>
            </a:r>
            <a:r>
              <a:rPr lang="en-US" sz="2400" dirty="0" smtClean="0"/>
              <a:t> or </a:t>
            </a:r>
            <a:r>
              <a:rPr lang="en-US" sz="2400" i="1" dirty="0" smtClean="0"/>
              <a:t>superiority</a:t>
            </a:r>
            <a:r>
              <a:rPr lang="en-US" sz="2400" dirty="0" smtClean="0"/>
              <a:t> of something. Quality is a perceptual, conditional and somewhat subjective attribute and may be understood differently by different people. Consumers may focus on the </a:t>
            </a:r>
            <a:r>
              <a:rPr lang="en-US" sz="2400" b="1" dirty="0" smtClean="0"/>
              <a:t>specification quality</a:t>
            </a:r>
            <a:r>
              <a:rPr lang="en-US" sz="2400" dirty="0" smtClean="0"/>
              <a:t> of a product/service, or how it compares to competitors in the marketplace. Producers might measure the </a:t>
            </a:r>
            <a:r>
              <a:rPr lang="en-US" sz="2400" b="1" dirty="0" smtClean="0"/>
              <a:t>conformance quality</a:t>
            </a:r>
            <a:r>
              <a:rPr lang="en-US" sz="2400" dirty="0" smtClean="0"/>
              <a:t>, or degree to which the product/service was produced correctly.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b.v.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lvl="0">
              <a:defRPr/>
            </a:pPr>
            <a:r>
              <a:rPr lang="en-US" dirty="0">
                <a:ea typeface="Arial" pitchFamily="21" charset="0"/>
              </a:rPr>
              <a:t>What about ownership?</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smtClean="0"/>
              <a:t>Refactoring and the TDD Cycle</a:t>
            </a:r>
            <a:endParaRPr lang="en-US" dirty="0"/>
          </a:p>
        </p:txBody>
      </p:sp>
      <p:grpSp>
        <p:nvGrpSpPr>
          <p:cNvPr id="2" name="Group 4"/>
          <p:cNvGrpSpPr>
            <a:grpSpLocks noGrp="1" noChangeAspect="1"/>
          </p:cNvGrpSpPr>
          <p:nvPr/>
        </p:nvGrpSpPr>
        <p:grpSpPr bwMode="auto">
          <a:xfrm>
            <a:off x="250825" y="1341438"/>
            <a:ext cx="8642350" cy="5003800"/>
            <a:chOff x="-41" y="586"/>
            <a:chExt cx="5856" cy="3152"/>
          </a:xfrm>
        </p:grpSpPr>
        <p:sp>
          <p:nvSpPr>
            <p:cNvPr id="97285" name="AutoShape 5"/>
            <p:cNvSpPr>
              <a:spLocks noChangeAspect="1" noChangeArrowheads="1" noTextEdit="1"/>
            </p:cNvSpPr>
            <p:nvPr/>
          </p:nvSpPr>
          <p:spPr bwMode="auto">
            <a:xfrm>
              <a:off x="-41" y="586"/>
              <a:ext cx="5856" cy="3152"/>
            </a:xfrm>
            <a:prstGeom prst="rect">
              <a:avLst/>
            </a:prstGeom>
            <a:noFill/>
            <a:ln w="9525">
              <a:noFill/>
              <a:miter lim="800000"/>
              <a:headEnd/>
              <a:tailEnd/>
            </a:ln>
          </p:spPr>
          <p:txBody>
            <a:bodyPr>
              <a:prstTxWarp prst="textNoShape">
                <a:avLst/>
              </a:prstTxWarp>
            </a:bodyPr>
            <a:lstStyle/>
            <a:p>
              <a:endParaRPr lang="en-US" b="1"/>
            </a:p>
          </p:txBody>
        </p:sp>
        <p:sp>
          <p:nvSpPr>
            <p:cNvPr id="97286" name="_s97286"/>
            <p:cNvSpPr>
              <a:spLocks noChangeArrowheads="1" noTextEdit="1"/>
            </p:cNvSpPr>
            <p:nvPr/>
          </p:nvSpPr>
          <p:spPr bwMode="auto">
            <a:xfrm>
              <a:off x="1859" y="938"/>
              <a:ext cx="2057" cy="2057"/>
            </a:xfrm>
            <a:custGeom>
              <a:avLst/>
              <a:gdLst>
                <a:gd name="G0" fmla="+- -4915200 0 0"/>
                <a:gd name="G1" fmla="+- -9830400 0 0"/>
                <a:gd name="G2" fmla="+- -4915200 0 -9830400"/>
                <a:gd name="G3" fmla="+- 10800 0 0"/>
                <a:gd name="G4" fmla="+- 0 0 -4915200"/>
                <a:gd name="T0" fmla="*/ 360 256 1"/>
                <a:gd name="T1" fmla="*/ 0 256 1"/>
                <a:gd name="G5" fmla="+- G2 T0 T1"/>
                <a:gd name="G6" fmla="?: G2 G2 G5"/>
                <a:gd name="G7" fmla="+- 0 0 G6"/>
                <a:gd name="G8" fmla="+- 7200 0 0"/>
                <a:gd name="G9" fmla="+- 0 0 -9830400"/>
                <a:gd name="G10" fmla="+- 7200 0 2700"/>
                <a:gd name="G11" fmla="cos G10 -4915200"/>
                <a:gd name="G12" fmla="sin G10 -4915200"/>
                <a:gd name="G13" fmla="cos 13500 -4915200"/>
                <a:gd name="G14" fmla="sin 13500 -4915200"/>
                <a:gd name="G15" fmla="+- G11 10800 0"/>
                <a:gd name="G16" fmla="+- G12 10800 0"/>
                <a:gd name="G17" fmla="+- G13 10800 0"/>
                <a:gd name="G18" fmla="+- G14 10800 0"/>
                <a:gd name="G19" fmla="*/ 7200 1 2"/>
                <a:gd name="G20" fmla="+- G19 5400 0"/>
                <a:gd name="G21" fmla="cos G20 -4915200"/>
                <a:gd name="G22" fmla="sin G20 -4915200"/>
                <a:gd name="G23" fmla="+- G21 10800 0"/>
                <a:gd name="G24" fmla="+- G12 G23 G22"/>
                <a:gd name="G25" fmla="+- G22 G23 G11"/>
                <a:gd name="G26" fmla="cos 10800 -4915200"/>
                <a:gd name="G27" fmla="sin 10800 -4915200"/>
                <a:gd name="G28" fmla="cos 7200 -4915200"/>
                <a:gd name="G29" fmla="sin 7200 -4915200"/>
                <a:gd name="G30" fmla="+- G26 10800 0"/>
                <a:gd name="G31" fmla="+- G27 10800 0"/>
                <a:gd name="G32" fmla="+- G28 10800 0"/>
                <a:gd name="G33" fmla="+- G29 10800 0"/>
                <a:gd name="G34" fmla="+- G19 5400 0"/>
                <a:gd name="G35" fmla="cos G34 -9830400"/>
                <a:gd name="G36" fmla="sin G34 -9830400"/>
                <a:gd name="G37" fmla="+/ -9830400 -4915200 2"/>
                <a:gd name="T2" fmla="*/ 180 256 1"/>
                <a:gd name="T3" fmla="*/ 0 256 1"/>
                <a:gd name="G38" fmla="+- G37 T2 T3"/>
                <a:gd name="G39" fmla="?: G2 G37 G38"/>
                <a:gd name="G40" fmla="cos 10800 G39"/>
                <a:gd name="G41" fmla="sin 10800 G39"/>
                <a:gd name="G42" fmla="cos 7200 G39"/>
                <a:gd name="G43" fmla="sin 7200 G39"/>
                <a:gd name="G44" fmla="+- G40 10800 0"/>
                <a:gd name="G45" fmla="+- G41 10800 0"/>
                <a:gd name="G46" fmla="+- G42 10800 0"/>
                <a:gd name="G47" fmla="+- G43 10800 0"/>
                <a:gd name="G48" fmla="+- G35 10800 0"/>
                <a:gd name="G49" fmla="+- G36 10800 0"/>
                <a:gd name="T4" fmla="*/ 6667 w 21600"/>
                <a:gd name="T5" fmla="*/ 822 h 21600"/>
                <a:gd name="T6" fmla="*/ 3005 w 21600"/>
                <a:gd name="T7" fmla="*/ 6300 h 21600"/>
                <a:gd name="T8" fmla="*/ 8044 w 21600"/>
                <a:gd name="T9" fmla="*/ 4148 h 21600"/>
                <a:gd name="T10" fmla="*/ 14294 w 21600"/>
                <a:gd name="T11" fmla="*/ -2240 h 21600"/>
                <a:gd name="T12" fmla="*/ 17476 w 21600"/>
                <a:gd name="T13" fmla="*/ 3271 h 21600"/>
                <a:gd name="T14" fmla="*/ 11964 w 21600"/>
                <a:gd name="T15" fmla="*/ 645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663" y="3845"/>
                  </a:moveTo>
                  <a:cubicBezTo>
                    <a:pt x="12055" y="3682"/>
                    <a:pt x="11429" y="3599"/>
                    <a:pt x="10800" y="3599"/>
                  </a:cubicBezTo>
                  <a:cubicBezTo>
                    <a:pt x="8227" y="3599"/>
                    <a:pt x="5850" y="4972"/>
                    <a:pt x="4564" y="7200"/>
                  </a:cubicBezTo>
                  <a:lnTo>
                    <a:pt x="1446" y="5400"/>
                  </a:lnTo>
                  <a:cubicBezTo>
                    <a:pt x="3376" y="2058"/>
                    <a:pt x="6941" y="-1"/>
                    <a:pt x="10800" y="-1"/>
                  </a:cubicBezTo>
                  <a:cubicBezTo>
                    <a:pt x="11743" y="-1"/>
                    <a:pt x="12683" y="123"/>
                    <a:pt x="13595" y="368"/>
                  </a:cubicBezTo>
                  <a:lnTo>
                    <a:pt x="14294" y="-2240"/>
                  </a:lnTo>
                  <a:lnTo>
                    <a:pt x="17476" y="3271"/>
                  </a:lnTo>
                  <a:lnTo>
                    <a:pt x="11964" y="6453"/>
                  </a:lnTo>
                  <a:lnTo>
                    <a:pt x="12663" y="3845"/>
                  </a:lnTo>
                  <a:close/>
                </a:path>
              </a:pathLst>
            </a:custGeom>
            <a:solidFill>
              <a:schemeClr val="bg1"/>
            </a:solidFill>
            <a:ln w="9525">
              <a:solidFill>
                <a:schemeClr val="tx1"/>
              </a:solidFill>
              <a:miter lim="800000"/>
              <a:headEnd/>
              <a:tailEnd/>
            </a:ln>
          </p:spPr>
          <p:txBody>
            <a:bodyPr lIns="0" tIns="0" rIns="0" bIns="0" anchor="ctr">
              <a:prstTxWarp prst="textNoShape">
                <a:avLst/>
              </a:prstTxWarp>
            </a:bodyPr>
            <a:lstStyle/>
            <a:p>
              <a:endParaRPr lang="en-US" b="1"/>
            </a:p>
          </p:txBody>
        </p:sp>
        <p:sp>
          <p:nvSpPr>
            <p:cNvPr id="97287" name="_s97287"/>
            <p:cNvSpPr>
              <a:spLocks noChangeArrowheads="1" noTextEdit="1"/>
            </p:cNvSpPr>
            <p:nvPr/>
          </p:nvSpPr>
          <p:spPr bwMode="auto">
            <a:xfrm rot="10800000">
              <a:off x="1859" y="1330"/>
              <a:ext cx="2057" cy="2057"/>
            </a:xfrm>
            <a:custGeom>
              <a:avLst/>
              <a:gdLst>
                <a:gd name="G0" fmla="+- -4915200 0 0"/>
                <a:gd name="G1" fmla="+- -9830400 0 0"/>
                <a:gd name="G2" fmla="+- -4915200 0 -9830400"/>
                <a:gd name="G3" fmla="+- 10800 0 0"/>
                <a:gd name="G4" fmla="+- 0 0 -4915200"/>
                <a:gd name="T0" fmla="*/ 360 256 1"/>
                <a:gd name="T1" fmla="*/ 0 256 1"/>
                <a:gd name="G5" fmla="+- G2 T0 T1"/>
                <a:gd name="G6" fmla="?: G2 G2 G5"/>
                <a:gd name="G7" fmla="+- 0 0 G6"/>
                <a:gd name="G8" fmla="+- 7200 0 0"/>
                <a:gd name="G9" fmla="+- 0 0 -9830400"/>
                <a:gd name="G10" fmla="+- 7200 0 2700"/>
                <a:gd name="G11" fmla="cos G10 -4915200"/>
                <a:gd name="G12" fmla="sin G10 -4915200"/>
                <a:gd name="G13" fmla="cos 13500 -4915200"/>
                <a:gd name="G14" fmla="sin 13500 -4915200"/>
                <a:gd name="G15" fmla="+- G11 10800 0"/>
                <a:gd name="G16" fmla="+- G12 10800 0"/>
                <a:gd name="G17" fmla="+- G13 10800 0"/>
                <a:gd name="G18" fmla="+- G14 10800 0"/>
                <a:gd name="G19" fmla="*/ 7200 1 2"/>
                <a:gd name="G20" fmla="+- G19 5400 0"/>
                <a:gd name="G21" fmla="cos G20 -4915200"/>
                <a:gd name="G22" fmla="sin G20 -4915200"/>
                <a:gd name="G23" fmla="+- G21 10800 0"/>
                <a:gd name="G24" fmla="+- G12 G23 G22"/>
                <a:gd name="G25" fmla="+- G22 G23 G11"/>
                <a:gd name="G26" fmla="cos 10800 -4915200"/>
                <a:gd name="G27" fmla="sin 10800 -4915200"/>
                <a:gd name="G28" fmla="cos 7200 -4915200"/>
                <a:gd name="G29" fmla="sin 7200 -4915200"/>
                <a:gd name="G30" fmla="+- G26 10800 0"/>
                <a:gd name="G31" fmla="+- G27 10800 0"/>
                <a:gd name="G32" fmla="+- G28 10800 0"/>
                <a:gd name="G33" fmla="+- G29 10800 0"/>
                <a:gd name="G34" fmla="+- G19 5400 0"/>
                <a:gd name="G35" fmla="cos G34 -9830400"/>
                <a:gd name="G36" fmla="sin G34 -9830400"/>
                <a:gd name="G37" fmla="+/ -9830400 -4915200 2"/>
                <a:gd name="T2" fmla="*/ 180 256 1"/>
                <a:gd name="T3" fmla="*/ 0 256 1"/>
                <a:gd name="G38" fmla="+- G37 T2 T3"/>
                <a:gd name="G39" fmla="?: G2 G37 G38"/>
                <a:gd name="G40" fmla="cos 10800 G39"/>
                <a:gd name="G41" fmla="sin 10800 G39"/>
                <a:gd name="G42" fmla="cos 7200 G39"/>
                <a:gd name="G43" fmla="sin 7200 G39"/>
                <a:gd name="G44" fmla="+- G40 10800 0"/>
                <a:gd name="G45" fmla="+- G41 10800 0"/>
                <a:gd name="G46" fmla="+- G42 10800 0"/>
                <a:gd name="G47" fmla="+- G43 10800 0"/>
                <a:gd name="G48" fmla="+- G35 10800 0"/>
                <a:gd name="G49" fmla="+- G36 10800 0"/>
                <a:gd name="T4" fmla="*/ 6667 w 21600"/>
                <a:gd name="T5" fmla="*/ 822 h 21600"/>
                <a:gd name="T6" fmla="*/ 3005 w 21600"/>
                <a:gd name="T7" fmla="*/ 6300 h 21600"/>
                <a:gd name="T8" fmla="*/ 8044 w 21600"/>
                <a:gd name="T9" fmla="*/ 4148 h 21600"/>
                <a:gd name="T10" fmla="*/ 14294 w 21600"/>
                <a:gd name="T11" fmla="*/ -2240 h 21600"/>
                <a:gd name="T12" fmla="*/ 17476 w 21600"/>
                <a:gd name="T13" fmla="*/ 3271 h 21600"/>
                <a:gd name="T14" fmla="*/ 11964 w 21600"/>
                <a:gd name="T15" fmla="*/ 645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663" y="3845"/>
                  </a:moveTo>
                  <a:cubicBezTo>
                    <a:pt x="12055" y="3682"/>
                    <a:pt x="11429" y="3599"/>
                    <a:pt x="10800" y="3599"/>
                  </a:cubicBezTo>
                  <a:cubicBezTo>
                    <a:pt x="8227" y="3599"/>
                    <a:pt x="5850" y="4972"/>
                    <a:pt x="4564" y="7200"/>
                  </a:cubicBezTo>
                  <a:lnTo>
                    <a:pt x="1446" y="5400"/>
                  </a:lnTo>
                  <a:cubicBezTo>
                    <a:pt x="3376" y="2058"/>
                    <a:pt x="6941" y="-1"/>
                    <a:pt x="10800" y="-1"/>
                  </a:cubicBezTo>
                  <a:cubicBezTo>
                    <a:pt x="11743" y="-1"/>
                    <a:pt x="12683" y="123"/>
                    <a:pt x="13595" y="368"/>
                  </a:cubicBezTo>
                  <a:lnTo>
                    <a:pt x="14294" y="-2240"/>
                  </a:lnTo>
                  <a:lnTo>
                    <a:pt x="17476" y="3271"/>
                  </a:lnTo>
                  <a:lnTo>
                    <a:pt x="11964" y="6453"/>
                  </a:lnTo>
                  <a:lnTo>
                    <a:pt x="12663" y="3845"/>
                  </a:lnTo>
                  <a:close/>
                </a:path>
              </a:pathLst>
            </a:custGeom>
            <a:solidFill>
              <a:schemeClr val="bg1"/>
            </a:solidFill>
            <a:ln w="9525">
              <a:solidFill>
                <a:schemeClr val="tx1"/>
              </a:solidFill>
              <a:miter lim="800000"/>
              <a:headEnd/>
              <a:tailEnd/>
            </a:ln>
          </p:spPr>
          <p:txBody>
            <a:bodyPr lIns="0" tIns="0" rIns="0" bIns="0" anchor="ctr">
              <a:prstTxWarp prst="textNoShape">
                <a:avLst/>
              </a:prstTxWarp>
            </a:bodyPr>
            <a:lstStyle/>
            <a:p>
              <a:endParaRPr lang="en-US" b="1"/>
            </a:p>
          </p:txBody>
        </p:sp>
        <p:sp>
          <p:nvSpPr>
            <p:cNvPr id="97288" name="_s97288"/>
            <p:cNvSpPr>
              <a:spLocks noChangeArrowheads="1"/>
            </p:cNvSpPr>
            <p:nvPr/>
          </p:nvSpPr>
          <p:spPr bwMode="auto">
            <a:xfrm>
              <a:off x="3346" y="1703"/>
              <a:ext cx="918" cy="918"/>
            </a:xfrm>
            <a:prstGeom prst="rect">
              <a:avLst/>
            </a:prstGeom>
            <a:noFill/>
            <a:ln w="9525">
              <a:noFill/>
              <a:miter lim="800000"/>
              <a:headEnd/>
              <a:tailEnd/>
            </a:ln>
          </p:spPr>
          <p:txBody>
            <a:bodyPr wrap="none" lIns="0" tIns="0" rIns="0" bIns="0" anchor="ctr">
              <a:prstTxWarp prst="textNoShape">
                <a:avLst/>
              </a:prstTxWarp>
            </a:bodyPr>
            <a:lstStyle/>
            <a:p>
              <a:pPr algn="ctr"/>
              <a:endParaRPr lang="en-US" sz="1100" b="1">
                <a:latin typeface="Tahoma" pitchFamily="25" charset="0"/>
              </a:endParaRPr>
            </a:p>
          </p:txBody>
        </p:sp>
        <p:sp>
          <p:nvSpPr>
            <p:cNvPr id="97289" name="_s97289"/>
            <p:cNvSpPr>
              <a:spLocks noChangeArrowheads="1"/>
            </p:cNvSpPr>
            <p:nvPr/>
          </p:nvSpPr>
          <p:spPr bwMode="auto">
            <a:xfrm>
              <a:off x="1509" y="1703"/>
              <a:ext cx="918" cy="918"/>
            </a:xfrm>
            <a:prstGeom prst="rect">
              <a:avLst/>
            </a:prstGeom>
            <a:noFill/>
            <a:ln w="9525">
              <a:noFill/>
              <a:miter lim="800000"/>
              <a:headEnd/>
              <a:tailEnd/>
            </a:ln>
          </p:spPr>
          <p:txBody>
            <a:bodyPr wrap="none" lIns="0" tIns="0" rIns="0" bIns="0" anchor="ctr">
              <a:prstTxWarp prst="textNoShape">
                <a:avLst/>
              </a:prstTxWarp>
            </a:bodyPr>
            <a:lstStyle/>
            <a:p>
              <a:pPr algn="ctr"/>
              <a:endParaRPr lang="en-US" sz="1100" b="1">
                <a:latin typeface="Tahoma" pitchFamily="25" charset="0"/>
              </a:endParaRPr>
            </a:p>
          </p:txBody>
        </p:sp>
        <p:sp>
          <p:nvSpPr>
            <p:cNvPr id="97290" name="AutoShape 10"/>
            <p:cNvSpPr>
              <a:spLocks noChangeArrowheads="1"/>
            </p:cNvSpPr>
            <p:nvPr/>
          </p:nvSpPr>
          <p:spPr bwMode="auto">
            <a:xfrm>
              <a:off x="1104" y="1901"/>
              <a:ext cx="1344" cy="624"/>
            </a:xfrm>
            <a:prstGeom prst="roundRect">
              <a:avLst>
                <a:gd name="adj" fmla="val 16667"/>
              </a:avLst>
            </a:prstGeom>
            <a:solidFill>
              <a:srgbClr val="FF0000"/>
            </a:solidFill>
            <a:ln w="9525">
              <a:solidFill>
                <a:schemeClr val="tx1"/>
              </a:solidFill>
              <a:round/>
              <a:headEnd/>
              <a:tailEnd/>
            </a:ln>
            <a:effectLst/>
          </p:spPr>
          <p:txBody>
            <a:bodyPr wrap="none" anchor="ctr">
              <a:prstTxWarp prst="textNoShape">
                <a:avLst/>
              </a:prstTxWarp>
            </a:bodyPr>
            <a:lstStyle/>
            <a:p>
              <a:pPr algn="ctr">
                <a:buNone/>
              </a:pPr>
              <a:r>
                <a:rPr lang="en-US" b="1" dirty="0">
                  <a:latin typeface="Tahoma" pitchFamily="25" charset="0"/>
                </a:rPr>
                <a:t>Test Fail</a:t>
              </a:r>
            </a:p>
          </p:txBody>
        </p:sp>
        <p:sp>
          <p:nvSpPr>
            <p:cNvPr id="97291" name="AutoShape 11"/>
            <p:cNvSpPr>
              <a:spLocks noChangeArrowheads="1"/>
            </p:cNvSpPr>
            <p:nvPr/>
          </p:nvSpPr>
          <p:spPr bwMode="auto">
            <a:xfrm>
              <a:off x="3168" y="1853"/>
              <a:ext cx="1344" cy="624"/>
            </a:xfrm>
            <a:prstGeom prst="roundRect">
              <a:avLst>
                <a:gd name="adj" fmla="val 16667"/>
              </a:avLst>
            </a:prstGeom>
            <a:solidFill>
              <a:srgbClr val="368F21"/>
            </a:solidFill>
            <a:ln w="9525">
              <a:solidFill>
                <a:schemeClr val="tx1"/>
              </a:solidFill>
              <a:round/>
              <a:headEnd/>
              <a:tailEnd/>
            </a:ln>
            <a:effectLst/>
          </p:spPr>
          <p:txBody>
            <a:bodyPr wrap="none" anchor="ctr">
              <a:prstTxWarp prst="textNoShape">
                <a:avLst/>
              </a:prstTxWarp>
            </a:bodyPr>
            <a:lstStyle/>
            <a:p>
              <a:pPr algn="ctr">
                <a:buNone/>
              </a:pPr>
              <a:r>
                <a:rPr lang="en-US" b="1" dirty="0">
                  <a:latin typeface="Tahoma" pitchFamily="25" charset="0"/>
                </a:rPr>
                <a:t>Test Pass</a:t>
              </a:r>
            </a:p>
          </p:txBody>
        </p:sp>
        <p:sp>
          <p:nvSpPr>
            <p:cNvPr id="97292" name="Text Box 12"/>
            <p:cNvSpPr txBox="1">
              <a:spLocks noChangeArrowheads="1"/>
            </p:cNvSpPr>
            <p:nvPr/>
          </p:nvSpPr>
          <p:spPr bwMode="auto">
            <a:xfrm>
              <a:off x="2211" y="1073"/>
              <a:ext cx="1295" cy="252"/>
            </a:xfrm>
            <a:prstGeom prst="rect">
              <a:avLst/>
            </a:prstGeom>
            <a:noFill/>
            <a:ln w="9525">
              <a:noFill/>
              <a:miter lim="800000"/>
              <a:headEnd/>
              <a:tailEnd/>
            </a:ln>
            <a:effectLst/>
          </p:spPr>
          <p:txBody>
            <a:bodyPr wrap="square">
              <a:prstTxWarp prst="textNoShape">
                <a:avLst/>
              </a:prstTxWarp>
              <a:spAutoFit/>
            </a:bodyPr>
            <a:lstStyle/>
            <a:p>
              <a:pPr algn="ctr">
                <a:spcBef>
                  <a:spcPct val="50000"/>
                </a:spcBef>
                <a:buNone/>
              </a:pPr>
              <a:r>
                <a:rPr lang="en-US" b="1" dirty="0">
                  <a:latin typeface="Tahoma" pitchFamily="25" charset="0"/>
                </a:rPr>
                <a:t>2. write code</a:t>
              </a:r>
            </a:p>
          </p:txBody>
        </p:sp>
        <p:sp>
          <p:nvSpPr>
            <p:cNvPr id="97293" name="Text Box 13"/>
            <p:cNvSpPr txBox="1">
              <a:spLocks noChangeArrowheads="1"/>
            </p:cNvSpPr>
            <p:nvPr/>
          </p:nvSpPr>
          <p:spPr bwMode="auto">
            <a:xfrm>
              <a:off x="2267" y="3005"/>
              <a:ext cx="1394" cy="252"/>
            </a:xfrm>
            <a:prstGeom prst="rect">
              <a:avLst/>
            </a:prstGeom>
            <a:noFill/>
            <a:ln w="9525">
              <a:noFill/>
              <a:miter lim="800000"/>
              <a:headEnd/>
              <a:tailEnd/>
            </a:ln>
            <a:effectLst/>
          </p:spPr>
          <p:txBody>
            <a:bodyPr wrap="square">
              <a:prstTxWarp prst="textNoShape">
                <a:avLst/>
              </a:prstTxWarp>
              <a:spAutoFit/>
            </a:bodyPr>
            <a:lstStyle/>
            <a:p>
              <a:pPr algn="ctr">
                <a:spcBef>
                  <a:spcPct val="50000"/>
                </a:spcBef>
                <a:buNone/>
              </a:pPr>
              <a:r>
                <a:rPr lang="en-US" b="1" dirty="0">
                  <a:latin typeface="Tahoma" pitchFamily="25" charset="0"/>
                </a:rPr>
                <a:t>1. write test</a:t>
              </a:r>
            </a:p>
          </p:txBody>
        </p:sp>
        <p:sp>
          <p:nvSpPr>
            <p:cNvPr id="97294" name="Text Box 14"/>
            <p:cNvSpPr txBox="1">
              <a:spLocks noChangeArrowheads="1"/>
            </p:cNvSpPr>
            <p:nvPr/>
          </p:nvSpPr>
          <p:spPr bwMode="auto">
            <a:xfrm>
              <a:off x="4560" y="1565"/>
              <a:ext cx="1056" cy="252"/>
            </a:xfrm>
            <a:prstGeom prst="rect">
              <a:avLst/>
            </a:prstGeom>
            <a:noFill/>
            <a:ln w="9525">
              <a:noFill/>
              <a:miter lim="800000"/>
              <a:headEnd/>
              <a:tailEnd/>
            </a:ln>
            <a:effectLst/>
          </p:spPr>
          <p:txBody>
            <a:bodyPr>
              <a:prstTxWarp prst="textNoShape">
                <a:avLst/>
              </a:prstTxWarp>
              <a:spAutoFit/>
            </a:bodyPr>
            <a:lstStyle/>
            <a:p>
              <a:pPr algn="ctr">
                <a:spcBef>
                  <a:spcPct val="50000"/>
                </a:spcBef>
                <a:buNone/>
              </a:pPr>
              <a:r>
                <a:rPr lang="en-US" b="1" dirty="0">
                  <a:latin typeface="Tahoma" pitchFamily="25" charset="0"/>
                </a:rPr>
                <a:t>3. refactor</a:t>
              </a:r>
            </a:p>
          </p:txBody>
        </p:sp>
        <p:sp>
          <p:nvSpPr>
            <p:cNvPr id="97295" name="AutoShape 15"/>
            <p:cNvSpPr>
              <a:spLocks noChangeArrowheads="1"/>
            </p:cNvSpPr>
            <p:nvPr/>
          </p:nvSpPr>
          <p:spPr bwMode="auto">
            <a:xfrm>
              <a:off x="4848" y="1805"/>
              <a:ext cx="462" cy="765"/>
            </a:xfrm>
            <a:prstGeom prst="curvedLeftArrow">
              <a:avLst>
                <a:gd name="adj1" fmla="val 33117"/>
                <a:gd name="adj2" fmla="val 66234"/>
                <a:gd name="adj3" fmla="val 33333"/>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US" b="1"/>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Grp="1" noChangeArrowheads="1"/>
          </p:cNvSpPr>
          <p:nvPr>
            <p:ph type="title"/>
          </p:nvPr>
        </p:nvSpPr>
        <p:spPr/>
        <p:txBody>
          <a:bodyPr/>
          <a:lstStyle/>
          <a:p>
            <a:r>
              <a:rPr lang="en-US" dirty="0" smtClean="0"/>
              <a:t>Refactoring versus Redesign</a:t>
            </a:r>
            <a:endParaRPr lang="en-US" dirty="0"/>
          </a:p>
        </p:txBody>
      </p:sp>
      <p:sp>
        <p:nvSpPr>
          <p:cNvPr id="98306" name="Rectangle 2"/>
          <p:cNvSpPr>
            <a:spLocks noGrp="1" noChangeArrowheads="1"/>
          </p:cNvSpPr>
          <p:nvPr>
            <p:ph idx="1"/>
          </p:nvPr>
        </p:nvSpPr>
        <p:spPr/>
        <p:txBody>
          <a:bodyPr/>
          <a:lstStyle/>
          <a:p>
            <a:r>
              <a:rPr lang="en-US" dirty="0" smtClean="0"/>
              <a:t>Refactoring - key part of modern software development practice –don’t need permission</a:t>
            </a:r>
          </a:p>
          <a:p>
            <a:endParaRPr lang="en-US" dirty="0" smtClean="0"/>
          </a:p>
          <a:p>
            <a:r>
              <a:rPr lang="en-US" dirty="0" smtClean="0"/>
              <a:t>Redesign - Large scale refactoring/redesign decisions should be owned by the whole team</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Grp="1" noChangeArrowheads="1"/>
          </p:cNvSpPr>
          <p:nvPr>
            <p:ph type="title"/>
          </p:nvPr>
        </p:nvSpPr>
        <p:spPr/>
        <p:txBody>
          <a:bodyPr/>
          <a:lstStyle/>
          <a:p>
            <a:r>
              <a:rPr lang="en-US" dirty="0" smtClean="0"/>
              <a:t>Incremental/Emergent Design</a:t>
            </a:r>
            <a:endParaRPr lang="en-US" dirty="0"/>
          </a:p>
        </p:txBody>
      </p:sp>
      <p:sp>
        <p:nvSpPr>
          <p:cNvPr id="98306" name="Rectangle 2"/>
          <p:cNvSpPr>
            <a:spLocks noGrp="1" noChangeArrowheads="1"/>
          </p:cNvSpPr>
          <p:nvPr>
            <p:ph idx="1"/>
          </p:nvPr>
        </p:nvSpPr>
        <p:spPr/>
        <p:txBody>
          <a:bodyPr/>
          <a:lstStyle/>
          <a:p>
            <a:r>
              <a:rPr lang="en-US" dirty="0" smtClean="0"/>
              <a:t>Incremental and continuous (not “Big Design Up Front”)</a:t>
            </a:r>
          </a:p>
          <a:p>
            <a:r>
              <a:rPr lang="en-US" smtClean="0"/>
              <a:t>Simple design </a:t>
            </a:r>
            <a:r>
              <a:rPr lang="en-US" dirty="0" smtClean="0"/>
              <a:t>(not poor design)</a:t>
            </a:r>
          </a:p>
          <a:p>
            <a:r>
              <a:rPr lang="en-US" dirty="0" smtClean="0"/>
              <a:t>Depends upon refactoring</a:t>
            </a:r>
          </a:p>
          <a:p>
            <a:r>
              <a:rPr lang="en-US" dirty="0" smtClean="0"/>
              <a:t>Follows same pattern as TDD</a:t>
            </a:r>
          </a:p>
          <a:p>
            <a:r>
              <a:rPr lang="en-US" dirty="0" smtClean="0"/>
              <a:t>Avoid YAGNI (You </a:t>
            </a:r>
            <a:r>
              <a:rPr lang="en-US" dirty="0" err="1" smtClean="0"/>
              <a:t>ain’t</a:t>
            </a:r>
            <a:r>
              <a:rPr lang="en-US" dirty="0" smtClean="0"/>
              <a:t> </a:t>
            </a:r>
            <a:r>
              <a:rPr lang="en-US" dirty="0" err="1" smtClean="0"/>
              <a:t>gonna</a:t>
            </a:r>
            <a:r>
              <a:rPr lang="en-US" dirty="0" smtClean="0"/>
              <a:t> need it)</a:t>
            </a:r>
            <a:endParaRPr lang="en-US" dirty="0"/>
          </a:p>
        </p:txBody>
      </p:sp>
    </p:spTree>
    <p:extLst>
      <p:ext uri="{BB962C8B-B14F-4D97-AF65-F5344CB8AC3E}">
        <p14:creationId xmlns:p14="http://schemas.microsoft.com/office/powerpoint/2010/main" val="143228274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p:cNvSpPr>
            <a:spLocks noGrp="1" noChangeArrowheads="1"/>
          </p:cNvSpPr>
          <p:nvPr>
            <p:ph type="title"/>
          </p:nvPr>
        </p:nvSpPr>
        <p:spPr/>
        <p:txBody>
          <a:bodyPr/>
          <a:lstStyle/>
          <a:p>
            <a:r>
              <a:rPr lang="en-US" dirty="0" smtClean="0"/>
              <a:t>Team practices</a:t>
            </a:r>
            <a:endParaRPr lang="en-US" dirty="0"/>
          </a:p>
        </p:txBody>
      </p:sp>
      <p:sp>
        <p:nvSpPr>
          <p:cNvPr id="101378" name="Rectangle 2"/>
          <p:cNvSpPr>
            <a:spLocks noGrp="1" noChangeArrowheads="1"/>
          </p:cNvSpPr>
          <p:nvPr>
            <p:ph idx="1"/>
          </p:nvPr>
        </p:nvSpPr>
        <p:spPr/>
        <p:txBody>
          <a:bodyPr/>
          <a:lstStyle/>
          <a:p>
            <a:r>
              <a:rPr lang="en-US" dirty="0" smtClean="0"/>
              <a:t>Encourage refactoring culture</a:t>
            </a:r>
          </a:p>
          <a:p>
            <a:r>
              <a:rPr lang="en-US" dirty="0" smtClean="0"/>
              <a:t>Provide sound testing base</a:t>
            </a:r>
          </a:p>
          <a:p>
            <a:r>
              <a:rPr lang="en-US" dirty="0" smtClean="0"/>
              <a:t>Shared Code Ownership</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Generalization and Specialization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Definitions</a:t>
            </a:r>
            <a:endParaRPr lang="en-US" dirty="0"/>
          </a:p>
        </p:txBody>
      </p:sp>
      <p:sp>
        <p:nvSpPr>
          <p:cNvPr id="5" name="Content Placeholder 4"/>
          <p:cNvSpPr>
            <a:spLocks noGrp="1"/>
          </p:cNvSpPr>
          <p:nvPr>
            <p:ph idx="1"/>
          </p:nvPr>
        </p:nvSpPr>
        <p:spPr/>
        <p:txBody>
          <a:bodyPr/>
          <a:lstStyle/>
          <a:p>
            <a:pPr>
              <a:buNone/>
            </a:pPr>
            <a:r>
              <a:rPr lang="en-US" b="1" dirty="0" smtClean="0"/>
              <a:t>specialization</a:t>
            </a:r>
            <a:r>
              <a:rPr lang="en-US" dirty="0" smtClean="0"/>
              <a:t> </a:t>
            </a:r>
          </a:p>
          <a:p>
            <a:pPr>
              <a:buNone/>
            </a:pPr>
            <a:r>
              <a:rPr lang="en-US" i="1" dirty="0" smtClean="0"/>
              <a:t>the localization in an individual or group of specific knowledge or skills.</a:t>
            </a:r>
          </a:p>
          <a:p>
            <a:endParaRPr lang="en-US" dirty="0" smtClean="0"/>
          </a:p>
          <a:p>
            <a:pPr>
              <a:buNone/>
            </a:pPr>
            <a:r>
              <a:rPr lang="en-US" b="1" dirty="0" smtClean="0"/>
              <a:t>generalization</a:t>
            </a:r>
            <a:r>
              <a:rPr lang="en-US" dirty="0" smtClean="0"/>
              <a:t> </a:t>
            </a:r>
          </a:p>
          <a:p>
            <a:pPr>
              <a:buNone/>
            </a:pPr>
            <a:r>
              <a:rPr lang="en-US" i="1" dirty="0" smtClean="0"/>
              <a:t>the distribution of both knowledge and skills amongst a group or population, </a:t>
            </a:r>
            <a:r>
              <a:rPr lang="en-US" b="1" i="1" dirty="0" smtClean="0"/>
              <a:t>and </a:t>
            </a:r>
            <a:r>
              <a:rPr lang="en-US" i="1" dirty="0" smtClean="0"/>
              <a:t>as individuals having broad sets of skills and knowledge that can be applied to multiple situations.</a:t>
            </a:r>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Waterfall Way: Specialization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Specialization 1</a:t>
            </a:r>
            <a:endParaRPr lang="en-US" dirty="0"/>
          </a:p>
        </p:txBody>
      </p:sp>
      <p:pic>
        <p:nvPicPr>
          <p:cNvPr id="4" name="Picture 3" descr="6b.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ii.jpg"/>
          <p:cNvPicPr>
            <a:picLocks noChangeAspect="1"/>
          </p:cNvPicPr>
          <p:nvPr/>
        </p:nvPicPr>
        <p:blipFill>
          <a:blip r:embed="rId3"/>
          <a:stretch>
            <a:fillRect/>
          </a:stretch>
        </p:blipFill>
        <p:spPr>
          <a:xfrm>
            <a:off x="291175" y="0"/>
            <a:ext cx="856164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14348" y="1079590"/>
            <a:ext cx="7358114" cy="5278368"/>
          </a:xfrm>
          <a:prstGeom prst="rect">
            <a:avLst/>
          </a:prstGeom>
          <a:solidFill>
            <a:srgbClr val="FFFFFF"/>
          </a:solidFill>
        </p:spPr>
        <p:txBody>
          <a:bodyPr wrap="square">
            <a:spAutoFit/>
          </a:bodyPr>
          <a:lstStyle/>
          <a:p>
            <a:pPr>
              <a:spcBef>
                <a:spcPts val="300"/>
              </a:spcBef>
              <a:buNone/>
            </a:pPr>
            <a:r>
              <a:rPr lang="en-US" sz="1800" b="1" dirty="0" smtClean="0"/>
              <a:t>Quality assurance</a:t>
            </a:r>
            <a:r>
              <a:rPr lang="en-US" sz="1800" dirty="0" smtClean="0"/>
              <a:t>, or </a:t>
            </a:r>
            <a:r>
              <a:rPr lang="en-US" sz="1800" b="1" dirty="0" smtClean="0"/>
              <a:t>QA</a:t>
            </a:r>
            <a:r>
              <a:rPr lang="en-US" sz="1800" dirty="0" smtClean="0"/>
              <a:t> for short, refers to planned and systematic production processes that provide confidence in a product's suitability for its intended purpose. It is a set of activities intended to ensure that products (goods and/or services) satisfy customer requirements in a systematic, reliable fashion. QA cannot absolutely guarantee the production of </a:t>
            </a:r>
            <a:r>
              <a:rPr lang="en-US" sz="1800" i="1" dirty="0" smtClean="0"/>
              <a:t>quality</a:t>
            </a:r>
            <a:r>
              <a:rPr lang="en-US" sz="1800" dirty="0" smtClean="0"/>
              <a:t> products, unfortunately, but makes this more likely.</a:t>
            </a:r>
          </a:p>
          <a:p>
            <a:pPr>
              <a:spcBef>
                <a:spcPts val="300"/>
              </a:spcBef>
              <a:buNone/>
            </a:pPr>
            <a:endParaRPr lang="en-US" sz="1050" dirty="0" smtClean="0">
              <a:solidFill>
                <a:srgbClr val="FFFFFF"/>
              </a:solidFill>
            </a:endParaRPr>
          </a:p>
          <a:p>
            <a:pPr>
              <a:spcBef>
                <a:spcPts val="300"/>
              </a:spcBef>
              <a:buNone/>
            </a:pPr>
            <a:r>
              <a:rPr lang="en-US" sz="1800" dirty="0" smtClean="0"/>
              <a:t>Two key principles characterize QA: </a:t>
            </a:r>
            <a:r>
              <a:rPr lang="en-US" sz="1800" b="1" dirty="0" smtClean="0"/>
              <a:t>"fit for purpose" </a:t>
            </a:r>
            <a:r>
              <a:rPr lang="en-US" sz="1800" dirty="0" smtClean="0"/>
              <a:t>(the product should be suitable for the intended purpose) and </a:t>
            </a:r>
            <a:r>
              <a:rPr lang="en-US" sz="1800" b="1" dirty="0" smtClean="0"/>
              <a:t>"right first time" </a:t>
            </a:r>
            <a:r>
              <a:rPr lang="en-US" sz="1800" dirty="0" smtClean="0"/>
              <a:t>(mistakes should be eliminated). QA includes regulation of the </a:t>
            </a:r>
            <a:r>
              <a:rPr lang="en-US" sz="1800" dirty="0" smtClean="0">
                <a:hlinkClick r:id="rId3" tooltip="Quality (business)"/>
              </a:rPr>
              <a:t>quality</a:t>
            </a:r>
            <a:r>
              <a:rPr lang="en-US" sz="1800" dirty="0" smtClean="0"/>
              <a:t> of raw materials, assemblies, products and components; services related to production; and management, production and inspection processes.</a:t>
            </a:r>
          </a:p>
          <a:p>
            <a:pPr>
              <a:spcBef>
                <a:spcPts val="300"/>
              </a:spcBef>
              <a:buNone/>
            </a:pPr>
            <a:endParaRPr lang="en-US" sz="1050" dirty="0" smtClean="0"/>
          </a:p>
          <a:p>
            <a:pPr>
              <a:spcBef>
                <a:spcPts val="300"/>
              </a:spcBef>
              <a:buNone/>
            </a:pPr>
            <a:r>
              <a:rPr lang="en-US" sz="1800" dirty="0" smtClean="0"/>
              <a:t>It is important to realize also that </a:t>
            </a:r>
            <a:r>
              <a:rPr lang="en-US" sz="1800" i="1" dirty="0" smtClean="0"/>
              <a:t>quality</a:t>
            </a:r>
            <a:r>
              <a:rPr lang="en-US" sz="1800" dirty="0" smtClean="0"/>
              <a:t> is determined by the intended users, clients or customers, not by society in general: it is not the same as 'expensive' or 'high quality'. Even goods with low prices can be considered quality items if they meet a market need.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iii.jpg"/>
          <p:cNvPicPr>
            <a:picLocks noChangeAspect="1"/>
          </p:cNvPicPr>
          <p:nvPr/>
        </p:nvPicPr>
        <p:blipFill>
          <a:blip r:embed="rId3"/>
          <a:stretch>
            <a:fillRect/>
          </a:stretch>
        </p:blipFill>
        <p:spPr>
          <a:xfrm>
            <a:off x="134470" y="0"/>
            <a:ext cx="8875059" cy="6858000"/>
          </a:xfrm>
          <a:prstGeom prst="rect">
            <a:avLst/>
          </a:prstGeom>
        </p:spPr>
      </p:pic>
      <p:sp>
        <p:nvSpPr>
          <p:cNvPr id="6" name="Title 1"/>
          <p:cNvSpPr>
            <a:spLocks noGrp="1"/>
          </p:cNvSpPr>
          <p:nvPr>
            <p:ph type="title"/>
          </p:nvPr>
        </p:nvSpPr>
        <p:spPr/>
        <p:txBody>
          <a:bodyPr/>
          <a:lstStyle/>
          <a:p>
            <a:r>
              <a:rPr lang="en-US" dirty="0" smtClean="0"/>
              <a:t>Ready for testing…</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i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v.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And finally…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v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Test Passed!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b.v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Finishing the work, at last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Specialization 8</a:t>
            </a:r>
            <a:endParaRPr lang="en-US" dirty="0"/>
          </a:p>
        </p:txBody>
      </p:sp>
      <p:pic>
        <p:nvPicPr>
          <p:cNvPr id="4" name="Picture 3" descr="6b.vii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t>The Agile Way: </a:t>
            </a:r>
            <a:br>
              <a:rPr lang="en-US" sz="4400" dirty="0" smtClean="0"/>
            </a:br>
            <a:r>
              <a:rPr lang="en-US" sz="4400" dirty="0" smtClean="0"/>
              <a:t>Generalization and Collaboration</a:t>
            </a:r>
            <a:endParaRPr lang="en-US" sz="4400" dirty="0"/>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b.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b.i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b.ii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2"/>
          <p:cNvSpPr>
            <a:spLocks noGrp="1"/>
          </p:cNvSpPr>
          <p:nvPr>
            <p:ph type="title"/>
          </p:nvPr>
        </p:nvSpPr>
        <p:spPr/>
        <p:txBody>
          <a:bodyPr/>
          <a:lstStyle/>
          <a:p>
            <a:pPr eaLnBrk="1" hangingPunct="1"/>
            <a:r>
              <a:rPr lang="en-US" dirty="0" smtClean="0"/>
              <a:t>Who owns quality?</a:t>
            </a:r>
          </a:p>
        </p:txBody>
      </p:sp>
      <p:sp>
        <p:nvSpPr>
          <p:cNvPr id="5" name="Oval 4"/>
          <p:cNvSpPr/>
          <p:nvPr/>
        </p:nvSpPr>
        <p:spPr>
          <a:xfrm>
            <a:off x="1895475" y="1428750"/>
            <a:ext cx="4962525" cy="4714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dirty="0">
              <a:solidFill>
                <a:srgbClr val="000000"/>
              </a:solidFill>
            </a:endParaRPr>
          </a:p>
        </p:txBody>
      </p:sp>
      <p:sp>
        <p:nvSpPr>
          <p:cNvPr id="7" name="Rounded Rectangle 6"/>
          <p:cNvSpPr/>
          <p:nvPr/>
        </p:nvSpPr>
        <p:spPr>
          <a:xfrm>
            <a:off x="3648075" y="5286375"/>
            <a:ext cx="1428750" cy="652463"/>
          </a:xfrm>
          <a:prstGeom prst="roundRect">
            <a:avLst>
              <a:gd name="adj" fmla="val 307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buNone/>
              <a:defRPr/>
            </a:pPr>
            <a:r>
              <a:rPr lang="en-AU" dirty="0">
                <a:solidFill>
                  <a:srgbClr val="000000"/>
                </a:solidFill>
              </a:rPr>
              <a:t>Extended Team</a:t>
            </a:r>
          </a:p>
        </p:txBody>
      </p:sp>
      <p:sp>
        <p:nvSpPr>
          <p:cNvPr id="8" name="Oval 7"/>
          <p:cNvSpPr/>
          <p:nvPr/>
        </p:nvSpPr>
        <p:spPr>
          <a:xfrm>
            <a:off x="4786313" y="1608138"/>
            <a:ext cx="857250" cy="82073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Project Manager</a:t>
            </a:r>
          </a:p>
        </p:txBody>
      </p:sp>
      <p:sp>
        <p:nvSpPr>
          <p:cNvPr id="9" name="Oval 8"/>
          <p:cNvSpPr/>
          <p:nvPr/>
        </p:nvSpPr>
        <p:spPr>
          <a:xfrm>
            <a:off x="5438775" y="4548188"/>
            <a:ext cx="857250" cy="82073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Support</a:t>
            </a:r>
          </a:p>
          <a:p>
            <a:pPr algn="ctr" fontAlgn="auto">
              <a:spcBef>
                <a:spcPts val="0"/>
              </a:spcBef>
              <a:spcAft>
                <a:spcPts val="0"/>
              </a:spcAft>
              <a:buNone/>
              <a:defRPr/>
            </a:pPr>
            <a:r>
              <a:rPr lang="en-AU" sz="900" dirty="0">
                <a:solidFill>
                  <a:srgbClr val="000000"/>
                </a:solidFill>
              </a:rPr>
              <a:t>Analyst</a:t>
            </a:r>
          </a:p>
        </p:txBody>
      </p:sp>
      <p:sp>
        <p:nvSpPr>
          <p:cNvPr id="10" name="Oval 9"/>
          <p:cNvSpPr/>
          <p:nvPr/>
        </p:nvSpPr>
        <p:spPr>
          <a:xfrm>
            <a:off x="2476500" y="4662488"/>
            <a:ext cx="952500" cy="97631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Other key stakeholders</a:t>
            </a:r>
          </a:p>
        </p:txBody>
      </p:sp>
      <p:sp>
        <p:nvSpPr>
          <p:cNvPr id="11" name="Oval 10"/>
          <p:cNvSpPr/>
          <p:nvPr/>
        </p:nvSpPr>
        <p:spPr>
          <a:xfrm>
            <a:off x="1895475" y="3338513"/>
            <a:ext cx="857250" cy="8223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Application Owner</a:t>
            </a:r>
          </a:p>
        </p:txBody>
      </p:sp>
      <p:sp>
        <p:nvSpPr>
          <p:cNvPr id="12" name="Oval 11"/>
          <p:cNvSpPr/>
          <p:nvPr/>
        </p:nvSpPr>
        <p:spPr>
          <a:xfrm>
            <a:off x="2543175" y="1976438"/>
            <a:ext cx="857250" cy="82073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Enterprise Architect</a:t>
            </a:r>
          </a:p>
        </p:txBody>
      </p:sp>
      <p:grpSp>
        <p:nvGrpSpPr>
          <p:cNvPr id="23" name="Group 22"/>
          <p:cNvGrpSpPr/>
          <p:nvPr/>
        </p:nvGrpSpPr>
        <p:grpSpPr>
          <a:xfrm>
            <a:off x="2794000" y="2305050"/>
            <a:ext cx="3054350" cy="2890838"/>
            <a:chOff x="2794000" y="2305050"/>
            <a:chExt cx="3054350" cy="2890838"/>
          </a:xfrm>
        </p:grpSpPr>
        <p:sp>
          <p:nvSpPr>
            <p:cNvPr id="6" name="Oval 5"/>
            <p:cNvSpPr/>
            <p:nvPr/>
          </p:nvSpPr>
          <p:spPr>
            <a:xfrm>
              <a:off x="2794000" y="2305050"/>
              <a:ext cx="3054350" cy="28908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None/>
                <a:defRPr/>
              </a:pPr>
              <a:r>
                <a:rPr lang="en-AU" dirty="0">
                  <a:solidFill>
                    <a:srgbClr val="000000"/>
                  </a:solidFill>
                </a:rPr>
                <a:t>Core </a:t>
              </a:r>
            </a:p>
            <a:p>
              <a:pPr algn="ctr" fontAlgn="auto">
                <a:spcBef>
                  <a:spcPts val="0"/>
                </a:spcBef>
                <a:spcAft>
                  <a:spcPts val="0"/>
                </a:spcAft>
                <a:buNone/>
                <a:defRPr/>
              </a:pPr>
              <a:r>
                <a:rPr lang="en-AU" dirty="0">
                  <a:solidFill>
                    <a:srgbClr val="000000"/>
                  </a:solidFill>
                </a:rPr>
                <a:t>Team</a:t>
              </a:r>
            </a:p>
          </p:txBody>
        </p:sp>
        <p:sp>
          <p:nvSpPr>
            <p:cNvPr id="13" name="Oval 12"/>
            <p:cNvSpPr>
              <a:spLocks noChangeAspect="1"/>
            </p:cNvSpPr>
            <p:nvPr/>
          </p:nvSpPr>
          <p:spPr>
            <a:xfrm>
              <a:off x="3563926" y="2406649"/>
              <a:ext cx="785818" cy="723558"/>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I</a:t>
              </a:r>
              <a:r>
                <a:rPr lang="en-AU" sz="1050" dirty="0" smtClean="0">
                  <a:solidFill>
                    <a:srgbClr val="000000"/>
                  </a:solidFill>
                </a:rPr>
                <a:t>teration </a:t>
              </a:r>
              <a:r>
                <a:rPr lang="en-AU" sz="1050" dirty="0">
                  <a:solidFill>
                    <a:srgbClr val="000000"/>
                  </a:solidFill>
                </a:rPr>
                <a:t>Manager</a:t>
              </a:r>
            </a:p>
          </p:txBody>
        </p:sp>
        <p:sp>
          <p:nvSpPr>
            <p:cNvPr id="14" name="Oval 13"/>
            <p:cNvSpPr/>
            <p:nvPr/>
          </p:nvSpPr>
          <p:spPr>
            <a:xfrm>
              <a:off x="4564058" y="2549525"/>
              <a:ext cx="706438" cy="714375"/>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200" dirty="0">
                  <a:solidFill>
                    <a:srgbClr val="000000"/>
                  </a:solidFill>
                </a:rPr>
                <a:t>Tech</a:t>
              </a:r>
            </a:p>
            <a:p>
              <a:pPr algn="ctr" fontAlgn="auto">
                <a:spcBef>
                  <a:spcPts val="0"/>
                </a:spcBef>
                <a:spcAft>
                  <a:spcPts val="0"/>
                </a:spcAft>
                <a:buNone/>
                <a:defRPr/>
              </a:pPr>
              <a:r>
                <a:rPr lang="en-AU" sz="1200" dirty="0">
                  <a:solidFill>
                    <a:srgbClr val="000000"/>
                  </a:solidFill>
                </a:rPr>
                <a:t>lead</a:t>
              </a:r>
            </a:p>
          </p:txBody>
        </p:sp>
        <p:sp>
          <p:nvSpPr>
            <p:cNvPr id="15" name="Oval 14"/>
            <p:cNvSpPr/>
            <p:nvPr/>
          </p:nvSpPr>
          <p:spPr>
            <a:xfrm>
              <a:off x="5026020" y="3192467"/>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Infra. Lead</a:t>
              </a:r>
            </a:p>
          </p:txBody>
        </p:sp>
        <p:sp>
          <p:nvSpPr>
            <p:cNvPr id="16" name="Oval 15"/>
            <p:cNvSpPr/>
            <p:nvPr/>
          </p:nvSpPr>
          <p:spPr>
            <a:xfrm>
              <a:off x="4786314" y="3978285"/>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 SME</a:t>
              </a:r>
            </a:p>
          </p:txBody>
        </p:sp>
        <p:sp>
          <p:nvSpPr>
            <p:cNvPr id="17" name="Oval 16"/>
            <p:cNvSpPr>
              <a:spLocks noChangeAspect="1"/>
            </p:cNvSpPr>
            <p:nvPr/>
          </p:nvSpPr>
          <p:spPr>
            <a:xfrm>
              <a:off x="4191000" y="4411669"/>
              <a:ext cx="741363" cy="7508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Software</a:t>
              </a:r>
            </a:p>
            <a:p>
              <a:pPr algn="ctr" fontAlgn="auto">
                <a:spcBef>
                  <a:spcPts val="0"/>
                </a:spcBef>
                <a:spcAft>
                  <a:spcPts val="0"/>
                </a:spcAft>
                <a:buNone/>
                <a:defRPr/>
              </a:pPr>
              <a:r>
                <a:rPr lang="en-AU" sz="900" dirty="0">
                  <a:solidFill>
                    <a:srgbClr val="000000"/>
                  </a:solidFill>
                </a:rPr>
                <a:t>Engineer</a:t>
              </a:r>
            </a:p>
          </p:txBody>
        </p:sp>
        <p:sp>
          <p:nvSpPr>
            <p:cNvPr id="18" name="Oval 17"/>
            <p:cNvSpPr>
              <a:spLocks noChangeAspect="1"/>
            </p:cNvSpPr>
            <p:nvPr/>
          </p:nvSpPr>
          <p:spPr>
            <a:xfrm>
              <a:off x="3357554" y="4286256"/>
              <a:ext cx="755650" cy="76358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Architect</a:t>
              </a:r>
            </a:p>
          </p:txBody>
        </p:sp>
        <p:sp>
          <p:nvSpPr>
            <p:cNvPr id="19" name="Oval 18"/>
            <p:cNvSpPr/>
            <p:nvPr/>
          </p:nvSpPr>
          <p:spPr>
            <a:xfrm>
              <a:off x="2933700" y="3714752"/>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Tester</a:t>
              </a:r>
            </a:p>
          </p:txBody>
        </p:sp>
        <p:sp>
          <p:nvSpPr>
            <p:cNvPr id="20" name="Oval 19"/>
            <p:cNvSpPr/>
            <p:nvPr/>
          </p:nvSpPr>
          <p:spPr>
            <a:xfrm>
              <a:off x="2857489" y="2906715"/>
              <a:ext cx="706437"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Business Analyst</a:t>
              </a:r>
            </a:p>
          </p:txBody>
        </p:sp>
      </p:grpSp>
      <p:sp>
        <p:nvSpPr>
          <p:cNvPr id="21" name="Oval 20"/>
          <p:cNvSpPr/>
          <p:nvPr/>
        </p:nvSpPr>
        <p:spPr>
          <a:xfrm>
            <a:off x="5902334" y="1252546"/>
            <a:ext cx="857250" cy="82073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Program</a:t>
            </a:r>
          </a:p>
          <a:p>
            <a:pPr algn="ctr" fontAlgn="auto">
              <a:spcBef>
                <a:spcPts val="0"/>
              </a:spcBef>
              <a:spcAft>
                <a:spcPts val="0"/>
              </a:spcAft>
              <a:buNone/>
              <a:defRPr/>
            </a:pPr>
            <a:r>
              <a:rPr lang="en-AU" sz="1050" dirty="0">
                <a:solidFill>
                  <a:srgbClr val="000000"/>
                </a:solidFill>
              </a:rPr>
              <a:t>Manager</a:t>
            </a:r>
          </a:p>
        </p:txBody>
      </p:sp>
      <p:sp>
        <p:nvSpPr>
          <p:cNvPr id="22" name="Oval 21"/>
          <p:cNvSpPr/>
          <p:nvPr/>
        </p:nvSpPr>
        <p:spPr>
          <a:xfrm>
            <a:off x="6858016" y="2251072"/>
            <a:ext cx="857250" cy="82073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100" dirty="0">
                <a:solidFill>
                  <a:schemeClr val="tx1"/>
                </a:solidFill>
              </a:rPr>
              <a:t>Project Sponsor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Specialization 12</a:t>
            </a:r>
            <a:endParaRPr lang="en-US" dirty="0"/>
          </a:p>
        </p:txBody>
      </p:sp>
      <p:pic>
        <p:nvPicPr>
          <p:cNvPr id="4" name="Picture 3" descr="7b.i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the Waterfall Way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378327"/>
            <a:ext cx="8153400" cy="4031873"/>
          </a:xfrm>
          <a:prstGeom prst="rect">
            <a:avLst/>
          </a:prstGeom>
          <a:solidFill>
            <a:srgbClr val="FFFFFF"/>
          </a:solidFill>
        </p:spPr>
        <p:txBody>
          <a:bodyPr wrap="square">
            <a:spAutoFit/>
          </a:bodyPr>
          <a:lstStyle/>
          <a:p>
            <a:pPr>
              <a:buNone/>
            </a:pPr>
            <a:r>
              <a:rPr lang="en-US" sz="3200" dirty="0" smtClean="0"/>
              <a:t>In </a:t>
            </a:r>
            <a:r>
              <a:rPr lang="en-US" sz="3200" dirty="0" smtClean="0">
                <a:hlinkClick r:id="rId2" tooltip="Engineering"/>
              </a:rPr>
              <a:t>engineering</a:t>
            </a:r>
            <a:r>
              <a:rPr lang="en-US" sz="3200" dirty="0" smtClean="0"/>
              <a:t>, </a:t>
            </a:r>
            <a:r>
              <a:rPr lang="en-US" sz="3200" b="1" dirty="0" smtClean="0"/>
              <a:t>system integration</a:t>
            </a:r>
            <a:r>
              <a:rPr lang="en-US" sz="3200" dirty="0" smtClean="0"/>
              <a:t> is the bringing together of the component </a:t>
            </a:r>
            <a:r>
              <a:rPr lang="en-US" sz="3200" dirty="0" smtClean="0">
                <a:hlinkClick r:id="rId3" tooltip="Subsystem"/>
              </a:rPr>
              <a:t>subsystems</a:t>
            </a:r>
            <a:r>
              <a:rPr lang="en-US" sz="3200" dirty="0" smtClean="0"/>
              <a:t> into one system and ensuring that the subsystems function together as a system. In information technology, systems integration is the process of linking together different computing systems and software applications physically or functionally.</a:t>
            </a:r>
            <a:endParaRPr lang="en-US" sz="3200"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b.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b.i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b.ii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b.iv.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Eventually…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Agile Way:</a:t>
            </a:r>
            <a:br>
              <a:rPr lang="en-US" dirty="0" smtClean="0"/>
            </a:br>
            <a:r>
              <a:rPr lang="en-US" dirty="0" smtClean="0"/>
              <a:t>Continuous Integration</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jpg"/>
          <p:cNvPicPr>
            <a:picLocks noChangeAspect="1"/>
          </p:cNvPicPr>
          <p:nvPr/>
        </p:nvPicPr>
        <p:blipFill>
          <a:blip r:embed="rId3"/>
          <a:stretch>
            <a:fillRect/>
          </a:stretch>
        </p:blipFill>
        <p:spPr>
          <a:xfrm>
            <a:off x="5562600" y="4429132"/>
            <a:ext cx="2933700" cy="2318732"/>
          </a:xfrm>
          <a:prstGeom prst="rect">
            <a:avLst/>
          </a:prstGeom>
        </p:spPr>
      </p:pic>
      <p:sp>
        <p:nvSpPr>
          <p:cNvPr id="5" name="Rectangle 4"/>
          <p:cNvSpPr/>
          <p:nvPr/>
        </p:nvSpPr>
        <p:spPr>
          <a:xfrm>
            <a:off x="609600" y="304800"/>
            <a:ext cx="7534300" cy="4524315"/>
          </a:xfrm>
          <a:prstGeom prst="rect">
            <a:avLst/>
          </a:prstGeom>
          <a:solidFill>
            <a:srgbClr val="FFFFFF"/>
          </a:solidFill>
        </p:spPr>
        <p:txBody>
          <a:bodyPr wrap="square">
            <a:spAutoFit/>
          </a:bodyPr>
          <a:lstStyle/>
          <a:p>
            <a:pPr>
              <a:buNone/>
            </a:pPr>
            <a:r>
              <a:rPr lang="en-US" sz="2400" dirty="0" smtClean="0">
                <a:solidFill>
                  <a:schemeClr val="tx1"/>
                </a:solidFill>
                <a:ea typeface="ＭＳ Ｐゴシック" pitchFamily="-65" charset="-128"/>
                <a:cs typeface="Arial" charset="0"/>
              </a:rPr>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p>
          <a:p>
            <a:pPr>
              <a:buNone/>
            </a:pPr>
            <a:endParaRPr lang="en-US" dirty="0" smtClean="0">
              <a:solidFill>
                <a:schemeClr val="tx1"/>
              </a:solidFill>
              <a:ea typeface="ＭＳ Ｐゴシック" pitchFamily="-65" charset="-128"/>
              <a:cs typeface="Arial" charset="0"/>
            </a:endParaRPr>
          </a:p>
          <a:p>
            <a:pPr algn="r">
              <a:buNone/>
            </a:pPr>
            <a:r>
              <a:rPr lang="en-US" i="1" dirty="0" smtClean="0">
                <a:solidFill>
                  <a:schemeClr val="tx1"/>
                </a:solidFill>
                <a:ea typeface="ＭＳ Ｐゴシック" pitchFamily="-65" charset="-128"/>
                <a:cs typeface="Arial" charset="0"/>
                <a:hlinkClick r:id="rId4"/>
              </a:rPr>
              <a:t>http://www.martinfowler.com/articles/continuousIntegration.html</a:t>
            </a:r>
            <a:endParaRPr lang="en-US" sz="3200" i="1" dirty="0" smtClean="0">
              <a:solidFill>
                <a:schemeClr val="tx1"/>
              </a:solidFill>
              <a:ea typeface="ＭＳ Ｐゴシック" pitchFamily="-65" charset="-128"/>
              <a:cs typeface="Arial" charset="0"/>
            </a:endParaRP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jpg"/>
          <p:cNvPicPr>
            <a:picLocks noChangeAspect="1"/>
          </p:cNvPicPr>
          <p:nvPr/>
        </p:nvPicPr>
        <p:blipFill>
          <a:blip r:embed="rId3"/>
          <a:stretch>
            <a:fillRect/>
          </a:stretch>
        </p:blipFill>
        <p:spPr>
          <a:xfrm>
            <a:off x="134470" y="1035496"/>
            <a:ext cx="8875059" cy="6858000"/>
          </a:xfrm>
          <a:prstGeom prst="rect">
            <a:avLst/>
          </a:prstGeom>
        </p:spPr>
      </p:pic>
      <p:sp>
        <p:nvSpPr>
          <p:cNvPr id="2" name="Title 1"/>
          <p:cNvSpPr>
            <a:spLocks noGrp="1"/>
          </p:cNvSpPr>
          <p:nvPr>
            <p:ph type="title"/>
          </p:nvPr>
        </p:nvSpPr>
        <p:spPr/>
        <p:txBody>
          <a:bodyPr/>
          <a:lstStyle/>
          <a:p>
            <a:r>
              <a:rPr lang="en-US" dirty="0" smtClean="0"/>
              <a:t>Independent Action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2"/>
          <p:cNvSpPr>
            <a:spLocks noGrp="1"/>
          </p:cNvSpPr>
          <p:nvPr>
            <p:ph type="title"/>
          </p:nvPr>
        </p:nvSpPr>
        <p:spPr/>
        <p:txBody>
          <a:bodyPr/>
          <a:lstStyle/>
          <a:p>
            <a:pPr eaLnBrk="1" hangingPunct="1"/>
            <a:r>
              <a:rPr lang="en-US" dirty="0" smtClean="0"/>
              <a:t>How we focus on quality</a:t>
            </a:r>
          </a:p>
        </p:txBody>
      </p:sp>
      <p:sp>
        <p:nvSpPr>
          <p:cNvPr id="26" name="Rectangular Callout 25"/>
          <p:cNvSpPr/>
          <p:nvPr/>
        </p:nvSpPr>
        <p:spPr>
          <a:xfrm>
            <a:off x="5240338" y="1133475"/>
            <a:ext cx="2143125" cy="1146175"/>
          </a:xfrm>
          <a:prstGeom prst="wedgeRectCallout">
            <a:avLst>
              <a:gd name="adj1" fmla="val -48221"/>
              <a:gd name="adj2" fmla="val 77976"/>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automate the application of quality metrics against the codebase</a:t>
            </a:r>
          </a:p>
        </p:txBody>
      </p:sp>
      <p:sp>
        <p:nvSpPr>
          <p:cNvPr id="27" name="Rectangular Callout 26"/>
          <p:cNvSpPr/>
          <p:nvPr/>
        </p:nvSpPr>
        <p:spPr>
          <a:xfrm>
            <a:off x="5965825" y="2473325"/>
            <a:ext cx="2143125" cy="1146175"/>
          </a:xfrm>
          <a:prstGeom prst="wedgeRectCallout">
            <a:avLst>
              <a:gd name="adj1" fmla="val -61597"/>
              <a:gd name="adj2" fmla="val 44643"/>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insist on being involved early in the project to ensure infrastructure requirements are captured</a:t>
            </a:r>
          </a:p>
        </p:txBody>
      </p:sp>
      <p:sp>
        <p:nvSpPr>
          <p:cNvPr id="28" name="Rectangular Callout 27"/>
          <p:cNvSpPr/>
          <p:nvPr/>
        </p:nvSpPr>
        <p:spPr>
          <a:xfrm>
            <a:off x="6118225" y="3811588"/>
            <a:ext cx="2143125" cy="1147762"/>
          </a:xfrm>
          <a:prstGeom prst="wedgeRectCallout">
            <a:avLst>
              <a:gd name="adj1" fmla="val -74972"/>
              <a:gd name="adj2" fmla="val 6548"/>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make myself available frequently to see work in progress development </a:t>
            </a:r>
          </a:p>
        </p:txBody>
      </p:sp>
      <p:sp>
        <p:nvSpPr>
          <p:cNvPr id="29" name="Rectangular Callout 28"/>
          <p:cNvSpPr/>
          <p:nvPr/>
        </p:nvSpPr>
        <p:spPr>
          <a:xfrm>
            <a:off x="5673725" y="5210196"/>
            <a:ext cx="2141538" cy="1147762"/>
          </a:xfrm>
          <a:prstGeom prst="wedgeRectCallout">
            <a:avLst>
              <a:gd name="adj1" fmla="val -95354"/>
              <a:gd name="adj2" fmla="val -47023"/>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don’t write a line of production code without an automated test around it</a:t>
            </a:r>
          </a:p>
        </p:txBody>
      </p:sp>
      <p:sp>
        <p:nvSpPr>
          <p:cNvPr id="30" name="Rectangular Callout 29"/>
          <p:cNvSpPr/>
          <p:nvPr/>
        </p:nvSpPr>
        <p:spPr>
          <a:xfrm>
            <a:off x="1498600" y="5273685"/>
            <a:ext cx="2143125" cy="1146175"/>
          </a:xfrm>
          <a:prstGeom prst="wedgeRectCallout">
            <a:avLst>
              <a:gd name="adj1" fmla="val 37767"/>
              <a:gd name="adj2" fmla="val -74404"/>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validate my design with working code, not pretty pictures</a:t>
            </a:r>
          </a:p>
        </p:txBody>
      </p:sp>
      <p:sp>
        <p:nvSpPr>
          <p:cNvPr id="31" name="Rectangular Callout 30"/>
          <p:cNvSpPr/>
          <p:nvPr/>
        </p:nvSpPr>
        <p:spPr>
          <a:xfrm>
            <a:off x="214297" y="4006860"/>
            <a:ext cx="2143125" cy="1146175"/>
          </a:xfrm>
          <a:prstGeom prst="wedgeRectCallout">
            <a:avLst>
              <a:gd name="adj1" fmla="val 75984"/>
              <a:gd name="adj2" fmla="val -32737"/>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solidFill>
                  <a:srgbClr val="000000"/>
                </a:solidFill>
                <a:cs typeface="Arial" pitchFamily="34" charset="0"/>
              </a:rPr>
              <a:t>I work with team members to catch defects early, or prevent them happening at all</a:t>
            </a:r>
          </a:p>
        </p:txBody>
      </p:sp>
      <p:sp>
        <p:nvSpPr>
          <p:cNvPr id="32" name="Rectangular Callout 31"/>
          <p:cNvSpPr/>
          <p:nvPr/>
        </p:nvSpPr>
        <p:spPr>
          <a:xfrm>
            <a:off x="152400" y="2657485"/>
            <a:ext cx="2143125" cy="1146175"/>
          </a:xfrm>
          <a:prstGeom prst="wedgeRectCallout">
            <a:avLst>
              <a:gd name="adj1" fmla="val 65156"/>
              <a:gd name="adj2" fmla="val 4168"/>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ensure acceptance criteria are created for all stories</a:t>
            </a:r>
          </a:p>
        </p:txBody>
      </p:sp>
      <p:sp>
        <p:nvSpPr>
          <p:cNvPr id="33" name="Rectangular Callout 32"/>
          <p:cNvSpPr/>
          <p:nvPr/>
        </p:nvSpPr>
        <p:spPr>
          <a:xfrm>
            <a:off x="1355725" y="1336685"/>
            <a:ext cx="2143125" cy="1146175"/>
          </a:xfrm>
          <a:prstGeom prst="wedgeRectCallout">
            <a:avLst>
              <a:gd name="adj1" fmla="val 68341"/>
              <a:gd name="adj2" fmla="val 38692"/>
            </a:avLst>
          </a:prstGeom>
          <a:ln>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algn="ctr">
              <a:buNone/>
              <a:defRPr/>
            </a:pPr>
            <a:r>
              <a:rPr lang="en-US" sz="1400" dirty="0"/>
              <a:t>I make sure resources are being used to address the most pressing issues for the team</a:t>
            </a:r>
          </a:p>
        </p:txBody>
      </p:sp>
      <p:grpSp>
        <p:nvGrpSpPr>
          <p:cNvPr id="22" name="Group 21"/>
          <p:cNvGrpSpPr/>
          <p:nvPr/>
        </p:nvGrpSpPr>
        <p:grpSpPr>
          <a:xfrm>
            <a:off x="2714612" y="2357430"/>
            <a:ext cx="3054350" cy="2890838"/>
            <a:chOff x="2794000" y="2305050"/>
            <a:chExt cx="3054350" cy="2890838"/>
          </a:xfrm>
        </p:grpSpPr>
        <p:sp>
          <p:nvSpPr>
            <p:cNvPr id="23" name="Oval 22"/>
            <p:cNvSpPr/>
            <p:nvPr/>
          </p:nvSpPr>
          <p:spPr>
            <a:xfrm>
              <a:off x="2794000" y="2305050"/>
              <a:ext cx="3054350" cy="28908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None/>
                <a:defRPr/>
              </a:pPr>
              <a:r>
                <a:rPr lang="en-AU" dirty="0">
                  <a:solidFill>
                    <a:srgbClr val="000000"/>
                  </a:solidFill>
                </a:rPr>
                <a:t>Core </a:t>
              </a:r>
            </a:p>
            <a:p>
              <a:pPr algn="ctr" fontAlgn="auto">
                <a:spcBef>
                  <a:spcPts val="0"/>
                </a:spcBef>
                <a:spcAft>
                  <a:spcPts val="0"/>
                </a:spcAft>
                <a:buNone/>
                <a:defRPr/>
              </a:pPr>
              <a:r>
                <a:rPr lang="en-AU" dirty="0">
                  <a:solidFill>
                    <a:srgbClr val="000000"/>
                  </a:solidFill>
                </a:rPr>
                <a:t>Team</a:t>
              </a:r>
            </a:p>
          </p:txBody>
        </p:sp>
        <p:sp>
          <p:nvSpPr>
            <p:cNvPr id="25" name="Oval 24"/>
            <p:cNvSpPr>
              <a:spLocks noChangeAspect="1"/>
            </p:cNvSpPr>
            <p:nvPr/>
          </p:nvSpPr>
          <p:spPr>
            <a:xfrm>
              <a:off x="3651256" y="2406649"/>
              <a:ext cx="785818" cy="723558"/>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I</a:t>
              </a:r>
              <a:r>
                <a:rPr lang="en-AU" sz="1050" dirty="0" smtClean="0">
                  <a:solidFill>
                    <a:srgbClr val="000000"/>
                  </a:solidFill>
                </a:rPr>
                <a:t>teration </a:t>
              </a:r>
              <a:r>
                <a:rPr lang="en-AU" sz="1050" dirty="0">
                  <a:solidFill>
                    <a:srgbClr val="000000"/>
                  </a:solidFill>
                </a:rPr>
                <a:t>Manager</a:t>
              </a:r>
            </a:p>
          </p:txBody>
        </p:sp>
        <p:sp>
          <p:nvSpPr>
            <p:cNvPr id="34" name="Oval 33"/>
            <p:cNvSpPr/>
            <p:nvPr/>
          </p:nvSpPr>
          <p:spPr>
            <a:xfrm>
              <a:off x="4508512" y="2549525"/>
              <a:ext cx="706438" cy="714375"/>
            </a:xfrm>
            <a:prstGeom prst="ellipse">
              <a:avLst/>
            </a:prstGeom>
            <a:solidFill>
              <a:schemeClr val="bg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1050" dirty="0">
                  <a:solidFill>
                    <a:srgbClr val="000000"/>
                  </a:solidFill>
                </a:rPr>
                <a:t>Tech</a:t>
              </a:r>
            </a:p>
            <a:p>
              <a:pPr algn="ctr" fontAlgn="auto">
                <a:spcBef>
                  <a:spcPts val="0"/>
                </a:spcBef>
                <a:spcAft>
                  <a:spcPts val="0"/>
                </a:spcAft>
                <a:buNone/>
                <a:defRPr/>
              </a:pPr>
              <a:r>
                <a:rPr lang="en-AU" sz="1050" dirty="0">
                  <a:solidFill>
                    <a:srgbClr val="000000"/>
                  </a:solidFill>
                </a:rPr>
                <a:t>lead</a:t>
              </a:r>
            </a:p>
          </p:txBody>
        </p:sp>
        <p:sp>
          <p:nvSpPr>
            <p:cNvPr id="35" name="Oval 34"/>
            <p:cNvSpPr/>
            <p:nvPr/>
          </p:nvSpPr>
          <p:spPr>
            <a:xfrm>
              <a:off x="5026020" y="3192467"/>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Infra. Lead</a:t>
              </a:r>
            </a:p>
          </p:txBody>
        </p:sp>
        <p:sp>
          <p:nvSpPr>
            <p:cNvPr id="36" name="Oval 35"/>
            <p:cNvSpPr/>
            <p:nvPr/>
          </p:nvSpPr>
          <p:spPr>
            <a:xfrm>
              <a:off x="4873644" y="3978285"/>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 SME</a:t>
              </a:r>
            </a:p>
          </p:txBody>
        </p:sp>
        <p:sp>
          <p:nvSpPr>
            <p:cNvPr id="37" name="Oval 36"/>
            <p:cNvSpPr>
              <a:spLocks noChangeAspect="1"/>
            </p:cNvSpPr>
            <p:nvPr/>
          </p:nvSpPr>
          <p:spPr>
            <a:xfrm>
              <a:off x="4191000" y="4411669"/>
              <a:ext cx="741363" cy="7508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Software</a:t>
              </a:r>
            </a:p>
            <a:p>
              <a:pPr algn="ctr" fontAlgn="auto">
                <a:spcBef>
                  <a:spcPts val="0"/>
                </a:spcBef>
                <a:spcAft>
                  <a:spcPts val="0"/>
                </a:spcAft>
                <a:buNone/>
                <a:defRPr/>
              </a:pPr>
              <a:r>
                <a:rPr lang="en-AU" sz="900" dirty="0">
                  <a:solidFill>
                    <a:srgbClr val="000000"/>
                  </a:solidFill>
                </a:rPr>
                <a:t>Engineer</a:t>
              </a:r>
            </a:p>
          </p:txBody>
        </p:sp>
        <p:sp>
          <p:nvSpPr>
            <p:cNvPr id="38" name="Oval 37"/>
            <p:cNvSpPr>
              <a:spLocks noChangeAspect="1"/>
            </p:cNvSpPr>
            <p:nvPr/>
          </p:nvSpPr>
          <p:spPr>
            <a:xfrm>
              <a:off x="3357554" y="4286256"/>
              <a:ext cx="755650" cy="76358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Architect</a:t>
              </a:r>
            </a:p>
          </p:txBody>
        </p:sp>
        <p:sp>
          <p:nvSpPr>
            <p:cNvPr id="39" name="Oval 38"/>
            <p:cNvSpPr/>
            <p:nvPr/>
          </p:nvSpPr>
          <p:spPr>
            <a:xfrm>
              <a:off x="2933700" y="3714752"/>
              <a:ext cx="706438"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Tester</a:t>
              </a:r>
            </a:p>
          </p:txBody>
        </p:sp>
        <p:sp>
          <p:nvSpPr>
            <p:cNvPr id="40" name="Oval 39"/>
            <p:cNvSpPr/>
            <p:nvPr/>
          </p:nvSpPr>
          <p:spPr>
            <a:xfrm>
              <a:off x="3016257" y="2947997"/>
              <a:ext cx="706437" cy="714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 rIns="3600" anchor="ctr"/>
            <a:lstStyle/>
            <a:p>
              <a:pPr algn="ctr" fontAlgn="auto">
                <a:spcBef>
                  <a:spcPts val="0"/>
                </a:spcBef>
                <a:spcAft>
                  <a:spcPts val="0"/>
                </a:spcAft>
                <a:buNone/>
                <a:defRPr/>
              </a:pPr>
              <a:r>
                <a:rPr lang="en-AU" sz="900" dirty="0">
                  <a:solidFill>
                    <a:srgbClr val="000000"/>
                  </a:solidFill>
                </a:rPr>
                <a:t>Business Analyst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Check and Fail Early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Check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v.jpg"/>
          <p:cNvPicPr>
            <a:picLocks noChangeAspect="1"/>
          </p:cNvPicPr>
          <p:nvPr/>
        </p:nvPicPr>
        <p:blipFill>
          <a:blip r:embed="rId3"/>
          <a:stretch>
            <a:fillRect/>
          </a:stretch>
        </p:blipFill>
        <p:spPr>
          <a:xfrm>
            <a:off x="134470" y="387424"/>
            <a:ext cx="8875059" cy="6858000"/>
          </a:xfrm>
          <a:prstGeom prst="rect">
            <a:avLst/>
          </a:prstGeom>
        </p:spPr>
      </p:pic>
      <p:sp>
        <p:nvSpPr>
          <p:cNvPr id="2" name="Title 1"/>
          <p:cNvSpPr>
            <a:spLocks noGrp="1"/>
          </p:cNvSpPr>
          <p:nvPr>
            <p:ph type="title"/>
          </p:nvPr>
        </p:nvSpPr>
        <p:spPr/>
        <p:txBody>
          <a:bodyPr/>
          <a:lstStyle/>
          <a:p>
            <a:r>
              <a:rPr lang="en-US" dirty="0" smtClean="0"/>
              <a:t>Adapt / Do</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vi.jpg"/>
          <p:cNvPicPr>
            <a:picLocks noChangeAspect="1"/>
          </p:cNvPicPr>
          <p:nvPr/>
        </p:nvPicPr>
        <p:blipFill>
          <a:blip r:embed="rId3"/>
          <a:stretch>
            <a:fillRect/>
          </a:stretch>
        </p:blipFill>
        <p:spPr>
          <a:xfrm>
            <a:off x="134470" y="0"/>
            <a:ext cx="8875059" cy="6858000"/>
          </a:xfrm>
          <a:prstGeom prst="rect">
            <a:avLst/>
          </a:prstGeom>
        </p:spPr>
      </p:pic>
      <p:pic>
        <p:nvPicPr>
          <p:cNvPr id="6" name="Picture 5" descr="9b.vi.jpg"/>
          <p:cNvPicPr>
            <a:picLocks noChangeAspect="1"/>
          </p:cNvPicPr>
          <p:nvPr/>
        </p:nvPicPr>
        <p:blipFill>
          <a:blip r:embed="rId3"/>
          <a:stretch>
            <a:fillRect/>
          </a:stretch>
        </p:blipFill>
        <p:spPr>
          <a:xfrm>
            <a:off x="134470" y="0"/>
            <a:ext cx="8875059" cy="6858000"/>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9b.vii.jpg"/>
          <p:cNvPicPr>
            <a:picLocks noChangeAspect="1"/>
          </p:cNvPicPr>
          <p:nvPr/>
        </p:nvPicPr>
        <p:blipFill>
          <a:blip r:embed="rId3"/>
          <a:stretch>
            <a:fillRect/>
          </a:stretch>
        </p:blipFill>
        <p:spPr>
          <a:xfrm>
            <a:off x="134470" y="0"/>
            <a:ext cx="8875059" cy="6858000"/>
          </a:xfrm>
          <a:prstGeom prst="rect">
            <a:avLst/>
          </a:prstGeom>
        </p:spPr>
      </p:pic>
      <p:sp>
        <p:nvSpPr>
          <p:cNvPr id="6" name="Title 5"/>
          <p:cNvSpPr>
            <a:spLocks noGrp="1"/>
          </p:cNvSpPr>
          <p:nvPr>
            <p:ph type="title"/>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9b.viii.jpg"/>
          <p:cNvPicPr>
            <a:picLocks noChangeAspect="1"/>
          </p:cNvPicPr>
          <p:nvPr/>
        </p:nvPicPr>
        <p:blipFill>
          <a:blip r:embed="rId3"/>
          <a:stretch>
            <a:fillRect/>
          </a:stretch>
        </p:blipFill>
        <p:spPr>
          <a:xfrm>
            <a:off x="134470" y="0"/>
            <a:ext cx="8875059" cy="6858000"/>
          </a:xfrm>
          <a:prstGeom prst="rect">
            <a:avLst/>
          </a:prstGeom>
        </p:spPr>
      </p:pic>
      <p:sp>
        <p:nvSpPr>
          <p:cNvPr id="6" name="Title 5"/>
          <p:cNvSpPr>
            <a:spLocks noGrp="1"/>
          </p:cNvSpPr>
          <p:nvPr>
            <p:ph type="title"/>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b.ix.jpg"/>
          <p:cNvPicPr>
            <a:picLocks noChangeAspect="1"/>
          </p:cNvPicPr>
          <p:nvPr/>
        </p:nvPicPr>
        <p:blipFill>
          <a:blip r:embed="rId3"/>
          <a:stretch>
            <a:fillRect/>
          </a:stretch>
        </p:blipFill>
        <p:spPr>
          <a:xfrm>
            <a:off x="134470" y="0"/>
            <a:ext cx="8875059" cy="6858000"/>
          </a:xfrm>
          <a:prstGeom prst="rect">
            <a:avLst/>
          </a:prstGeom>
        </p:spPr>
      </p:pic>
      <p:sp>
        <p:nvSpPr>
          <p:cNvPr id="5" name="Title 4"/>
          <p:cNvSpPr>
            <a:spLocks noGrp="1"/>
          </p:cNvSpPr>
          <p:nvPr>
            <p:ph type="title"/>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Module Showcase</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Be able to recognize smells</a:t>
            </a:r>
          </a:p>
          <a:p>
            <a:r>
              <a:rPr lang="en-US" sz="1800" dirty="0"/>
              <a:t>Understand how we “bake quality in” to the agile project</a:t>
            </a:r>
          </a:p>
          <a:p>
            <a:r>
              <a:rPr lang="en-US" sz="1800" dirty="0"/>
              <a:t>Understand the use of </a:t>
            </a:r>
            <a:r>
              <a:rPr lang="en-US" sz="1800" dirty="0" smtClean="0"/>
              <a:t>acceptance criteria</a:t>
            </a:r>
            <a:endParaRPr lang="en-US" sz="1800" dirty="0"/>
          </a:p>
          <a:p>
            <a:r>
              <a:rPr lang="en-US" sz="1800" dirty="0"/>
              <a:t>Understand the role of automation</a:t>
            </a:r>
          </a:p>
          <a:p>
            <a:r>
              <a:rPr lang="en-US" sz="1800" dirty="0"/>
              <a:t>Understand how and why we pair</a:t>
            </a:r>
          </a:p>
          <a:p>
            <a:r>
              <a:rPr lang="en-US" sz="1800" dirty="0"/>
              <a:t>Define refactoring and why it is </a:t>
            </a:r>
            <a:r>
              <a:rPr lang="en-US" sz="1800" dirty="0" smtClean="0"/>
              <a:t>done</a:t>
            </a:r>
          </a:p>
          <a:p>
            <a:r>
              <a:rPr lang="en-US" sz="1800" dirty="0" smtClean="0"/>
              <a:t>Learn about test-driven development</a:t>
            </a:r>
            <a:endParaRPr lang="en-US" sz="1800" dirty="0"/>
          </a:p>
          <a:p>
            <a:r>
              <a:rPr lang="en-US" sz="1800" dirty="0"/>
              <a:t>Understand the role of continuous integration</a:t>
            </a:r>
          </a:p>
        </p:txBody>
      </p:sp>
    </p:spTree>
    <p:extLst>
      <p:ext uri="{BB962C8B-B14F-4D97-AF65-F5344CB8AC3E}">
        <p14:creationId xmlns:p14="http://schemas.microsoft.com/office/powerpoint/2010/main" val="8092365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Questions?</a:t>
            </a:r>
            <a:endParaRPr lang="en-US" dirty="0"/>
          </a:p>
        </p:txBody>
      </p:sp>
      <p:sp>
        <p:nvSpPr>
          <p:cNvPr id="2" name="Subtitle 1"/>
          <p:cNvSpPr>
            <a:spLocks noGrp="1"/>
          </p:cNvSpPr>
          <p:nvPr>
            <p:ph type="subTitle" idx="1"/>
          </p:nvPr>
        </p:nvSpPr>
        <p:spPr/>
        <p:txBody>
          <a:bodyPr/>
          <a:lstStyle/>
          <a:p>
            <a:r>
              <a:rPr lang="en-US" dirty="0" smtClean="0">
                <a:hlinkClick r:id="rId3" action="ppaction://hlinkpres?slideindex=1&amp;slidetitle="/>
              </a:rPr>
              <a:t>Team Delivery Practices</a:t>
            </a:r>
            <a:endParaRPr lang="en-US" dirty="0"/>
          </a:p>
        </p:txBody>
      </p:sp>
    </p:spTree>
    <p:extLst>
      <p:ext uri="{BB962C8B-B14F-4D97-AF65-F5344CB8AC3E}">
        <p14:creationId xmlns:p14="http://schemas.microsoft.com/office/powerpoint/2010/main" val="427828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endParaRPr lang="en-US" dirty="0"/>
          </a:p>
        </p:txBody>
      </p:sp>
      <p:pic>
        <p:nvPicPr>
          <p:cNvPr id="6" name="Picture 22"/>
          <p:cNvPicPr>
            <a:picLocks noChangeArrowheads="1"/>
          </p:cNvPicPr>
          <p:nvPr/>
        </p:nvPicPr>
        <p:blipFill>
          <a:blip r:embed="rId3"/>
          <a:srcRect/>
          <a:stretch>
            <a:fillRect/>
          </a:stretch>
        </p:blipFill>
        <p:spPr bwMode="auto">
          <a:xfrm>
            <a:off x="4419600" y="2458213"/>
            <a:ext cx="4481513" cy="4031487"/>
          </a:xfrm>
          <a:prstGeom prst="rect">
            <a:avLst/>
          </a:prstGeom>
          <a:noFill/>
          <a:ln w="12700" cap="flat">
            <a:noFill/>
            <a:miter lim="800000"/>
            <a:headEnd/>
            <a:tailEnd/>
          </a:ln>
        </p:spPr>
      </p:pic>
    </p:spTree>
    <p:extLst>
      <p:ext uri="{BB962C8B-B14F-4D97-AF65-F5344CB8AC3E}">
        <p14:creationId xmlns:p14="http://schemas.microsoft.com/office/powerpoint/2010/main" val="129298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endParaRPr lang="en-US" dirty="0"/>
          </a:p>
        </p:txBody>
      </p:sp>
      <p:pic>
        <p:nvPicPr>
          <p:cNvPr id="5" name="Picture 22"/>
          <p:cNvPicPr>
            <a:picLocks noChangeAspect="1" noChangeArrowheads="1"/>
          </p:cNvPicPr>
          <p:nvPr/>
        </p:nvPicPr>
        <p:blipFill>
          <a:blip r:embed="rId3"/>
          <a:srcRect/>
          <a:stretch>
            <a:fillRect/>
          </a:stretch>
        </p:blipFill>
        <p:spPr bwMode="auto">
          <a:xfrm>
            <a:off x="3886200" y="2362200"/>
            <a:ext cx="4950505" cy="4216400"/>
          </a:xfrm>
          <a:prstGeom prst="rect">
            <a:avLst/>
          </a:prstGeom>
          <a:noFill/>
          <a:ln w="12700" cap="flat">
            <a:noFill/>
            <a:miter lim="800000"/>
            <a:headEnd/>
            <a:tailEnd/>
          </a:ln>
        </p:spPr>
      </p:pic>
    </p:spTree>
    <p:extLst>
      <p:ext uri="{BB962C8B-B14F-4D97-AF65-F5344CB8AC3E}">
        <p14:creationId xmlns:p14="http://schemas.microsoft.com/office/powerpoint/2010/main" val="193894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p>
          <a:p>
            <a:r>
              <a:rPr lang="en-US" dirty="0" smtClean="0"/>
              <a:t>System Integration Testing</a:t>
            </a:r>
            <a:endParaRPr lang="en-US" dirty="0"/>
          </a:p>
        </p:txBody>
      </p:sp>
      <p:pic>
        <p:nvPicPr>
          <p:cNvPr id="6"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71688" y="2133600"/>
            <a:ext cx="5672312" cy="4383088"/>
          </a:xfrm>
          <a:prstGeom prst="rect">
            <a:avLst/>
          </a:prstGeom>
          <a:noFill/>
          <a:ln w="12700" cap="rnd">
            <a:noFill/>
            <a:round/>
            <a:headEnd/>
            <a:tailEnd/>
          </a:ln>
        </p:spPr>
      </p:pic>
    </p:spTree>
    <p:extLst>
      <p:ext uri="{BB962C8B-B14F-4D97-AF65-F5344CB8AC3E}">
        <p14:creationId xmlns:p14="http://schemas.microsoft.com/office/powerpoint/2010/main" val="29018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p>
          <a:p>
            <a:r>
              <a:rPr lang="en-US" dirty="0" smtClean="0"/>
              <a:t>System Integration Testing</a:t>
            </a:r>
          </a:p>
          <a:p>
            <a:r>
              <a:rPr lang="en-US" dirty="0" smtClean="0"/>
              <a:t>User Acceptance Testing (UAT)</a:t>
            </a:r>
            <a:endParaRPr lang="en-US" dirty="0"/>
          </a:p>
        </p:txBody>
      </p:sp>
      <p:pic>
        <p:nvPicPr>
          <p:cNvPr id="7" name="Picture 22"/>
          <p:cNvPicPr>
            <a:picLocks noChangeArrowheads="1"/>
          </p:cNvPicPr>
          <p:nvPr/>
        </p:nvPicPr>
        <p:blipFill>
          <a:blip r:embed="rId3"/>
          <a:srcRect/>
          <a:stretch>
            <a:fillRect/>
          </a:stretch>
        </p:blipFill>
        <p:spPr bwMode="auto">
          <a:xfrm>
            <a:off x="2327275" y="3594100"/>
            <a:ext cx="4876800" cy="2717800"/>
          </a:xfrm>
          <a:prstGeom prst="rect">
            <a:avLst/>
          </a:prstGeom>
          <a:noFill/>
          <a:ln w="12700" cap="flat">
            <a:noFill/>
            <a:miter lim="800000"/>
            <a:headEnd/>
            <a:tailEnd/>
          </a:ln>
        </p:spPr>
      </p:pic>
    </p:spTree>
    <p:extLst>
      <p:ext uri="{BB962C8B-B14F-4D97-AF65-F5344CB8AC3E}">
        <p14:creationId xmlns:p14="http://schemas.microsoft.com/office/powerpoint/2010/main" val="25186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p>
          <a:p>
            <a:r>
              <a:rPr lang="en-US" dirty="0" smtClean="0"/>
              <a:t>System Integration Testing</a:t>
            </a:r>
          </a:p>
          <a:p>
            <a:r>
              <a:rPr lang="en-US" dirty="0" smtClean="0"/>
              <a:t>User Acceptance Testing (UAT)</a:t>
            </a:r>
          </a:p>
          <a:p>
            <a:r>
              <a:rPr lang="en-US" dirty="0" smtClean="0"/>
              <a:t>Regression Testing</a:t>
            </a:r>
            <a:endParaRPr lang="en-US" dirty="0"/>
          </a:p>
        </p:txBody>
      </p:sp>
      <p:pic>
        <p:nvPicPr>
          <p:cNvPr id="6" name="Picture 22"/>
          <p:cNvPicPr>
            <a:picLocks noChangeArrowheads="1"/>
          </p:cNvPicPr>
          <p:nvPr/>
        </p:nvPicPr>
        <p:blipFill>
          <a:blip r:embed="rId3"/>
          <a:srcRect/>
          <a:stretch>
            <a:fillRect/>
          </a:stretch>
        </p:blipFill>
        <p:spPr bwMode="auto">
          <a:xfrm>
            <a:off x="3347268" y="3352800"/>
            <a:ext cx="5136332" cy="3505200"/>
          </a:xfrm>
          <a:prstGeom prst="rect">
            <a:avLst/>
          </a:prstGeom>
          <a:noFill/>
          <a:ln w="12700" cap="flat">
            <a:noFill/>
            <a:miter lim="800000"/>
            <a:headEnd/>
            <a:tailEnd/>
          </a:ln>
        </p:spPr>
      </p:pic>
    </p:spTree>
    <p:extLst>
      <p:ext uri="{BB962C8B-B14F-4D97-AF65-F5344CB8AC3E}">
        <p14:creationId xmlns:p14="http://schemas.microsoft.com/office/powerpoint/2010/main" val="21126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p:txBody>
          <a:bodyPr/>
          <a:lstStyle/>
          <a:p>
            <a:pPr eaLnBrk="1" hangingPunct="1">
              <a:defRPr/>
            </a:pPr>
            <a:r>
              <a:rPr lang="en-US" dirty="0" smtClean="0"/>
              <a:t>Module Acceptance Criteria</a:t>
            </a:r>
            <a:endParaRPr lang="en-US" dirty="0"/>
          </a:p>
        </p:txBody>
      </p:sp>
      <p:pic>
        <p:nvPicPr>
          <p:cNvPr id="21508" name="Picture 4"/>
          <p:cNvPicPr>
            <a:picLocks noChangeAspect="1" noChangeArrowheads="1"/>
          </p:cNvPicPr>
          <p:nvPr/>
        </p:nvPicPr>
        <p:blipFill>
          <a:blip r:embed="rId3"/>
          <a:srcRect/>
          <a:stretch>
            <a:fillRect/>
          </a:stretch>
        </p:blipFill>
        <p:spPr bwMode="auto">
          <a:xfrm>
            <a:off x="1447800" y="990600"/>
            <a:ext cx="6934200" cy="5534025"/>
          </a:xfrm>
          <a:prstGeom prst="rect">
            <a:avLst/>
          </a:prstGeom>
          <a:noFill/>
          <a:ln w="12700" cap="rnd">
            <a:noFill/>
            <a:round/>
            <a:headEnd/>
            <a:tailEnd/>
          </a:ln>
        </p:spPr>
      </p:pic>
      <p:sp>
        <p:nvSpPr>
          <p:cNvPr id="21515" name="Rectangle 11"/>
          <p:cNvSpPr>
            <a:spLocks/>
          </p:cNvSpPr>
          <p:nvPr/>
        </p:nvSpPr>
        <p:spPr bwMode="auto">
          <a:xfrm rot="552636">
            <a:off x="2022952" y="2511183"/>
            <a:ext cx="5753596" cy="2797949"/>
          </a:xfrm>
          <a:prstGeom prst="rect">
            <a:avLst/>
          </a:prstGeom>
          <a:noFill/>
          <a:ln w="12700" cap="rnd">
            <a:noFill/>
            <a:round/>
            <a:headEnd/>
            <a:tailEnd/>
          </a:ln>
        </p:spPr>
        <p:txBody>
          <a:bodyPr lIns="38100" tIns="38100" rIns="38100" bIns="38100">
            <a:prstTxWarp prst="textNoShape">
              <a:avLst/>
            </a:prstTxWarp>
          </a:bodyPr>
          <a:lstStyle/>
          <a:p>
            <a:r>
              <a:rPr lang="en-US" sz="1800" dirty="0"/>
              <a:t>Be able to recognize smells</a:t>
            </a:r>
          </a:p>
          <a:p>
            <a:r>
              <a:rPr lang="en-US" sz="1800" dirty="0"/>
              <a:t>Understand how we “bake quality in” to the agile project</a:t>
            </a:r>
          </a:p>
          <a:p>
            <a:r>
              <a:rPr lang="en-US" sz="1800" dirty="0"/>
              <a:t>Understand the use of </a:t>
            </a:r>
            <a:r>
              <a:rPr lang="en-US" sz="1800" dirty="0" smtClean="0"/>
              <a:t>acceptance criteria</a:t>
            </a:r>
            <a:endParaRPr lang="en-US" sz="1800" dirty="0"/>
          </a:p>
          <a:p>
            <a:r>
              <a:rPr lang="en-US" sz="1800" dirty="0"/>
              <a:t>Understand the role of automation</a:t>
            </a:r>
          </a:p>
          <a:p>
            <a:r>
              <a:rPr lang="en-US" sz="1800" dirty="0"/>
              <a:t>Understand how and why we pair</a:t>
            </a:r>
          </a:p>
          <a:p>
            <a:r>
              <a:rPr lang="en-US" sz="1800" dirty="0"/>
              <a:t>Define refactoring and why it is </a:t>
            </a:r>
            <a:r>
              <a:rPr lang="en-US" sz="1800" dirty="0" smtClean="0"/>
              <a:t>done</a:t>
            </a:r>
          </a:p>
          <a:p>
            <a:r>
              <a:rPr lang="en-US" sz="1800" dirty="0"/>
              <a:t>Learn about test-driven </a:t>
            </a:r>
            <a:r>
              <a:rPr lang="en-US" sz="1800" dirty="0" smtClean="0"/>
              <a:t>development</a:t>
            </a:r>
            <a:endParaRPr lang="en-US" sz="1800" dirty="0"/>
          </a:p>
          <a:p>
            <a:r>
              <a:rPr lang="en-US" sz="1800" dirty="0"/>
              <a:t>Understand the role of continuous integration</a:t>
            </a:r>
          </a:p>
        </p:txBody>
      </p:sp>
    </p:spTree>
    <p:extLst>
      <p:ext uri="{BB962C8B-B14F-4D97-AF65-F5344CB8AC3E}">
        <p14:creationId xmlns:p14="http://schemas.microsoft.com/office/powerpoint/2010/main" val="35471662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mph" presetSubtype="1" grpId="0" nodeType="afterEffect">
                                  <p:stCondLst>
                                    <p:cond delay="0"/>
                                  </p:stCondLst>
                                  <p:childTnLst>
                                    <p:set>
                                      <p:cBhvr override="childStyle">
                                        <p:cTn id="6" dur="indefinite"/>
                                        <p:tgtEl>
                                          <p:spTgt spid="21515"/>
                                        </p:tgtEl>
                                        <p:attrNameLst>
                                          <p:attrName>style.fontStyle</p:attrName>
                                        </p:attrNameLst>
                                      </p:cBhvr>
                                      <p:to>
                                        <p:strVal val="normal"/>
                                      </p:to>
                                    </p:set>
                                    <p:set>
                                      <p:cBhvr override="childStyle">
                                        <p:cTn id="7" dur="indefinite"/>
                                        <p:tgtEl>
                                          <p:spTgt spid="21515"/>
                                        </p:tgtEl>
                                        <p:attrNameLst>
                                          <p:attrName>style.fontWeight</p:attrName>
                                        </p:attrNameLst>
                                      </p:cBhvr>
                                      <p:to>
                                        <p:strVal val="bold"/>
                                      </p:to>
                                    </p:set>
                                    <p:set>
                                      <p:cBhvr override="childStyle">
                                        <p:cTn id="8" dur="indefinite"/>
                                        <p:tgtEl>
                                          <p:spTgt spid="21515"/>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Testing</a:t>
            </a:r>
            <a:endParaRPr lang="en-US" dirty="0"/>
          </a:p>
        </p:txBody>
      </p:sp>
      <p:sp>
        <p:nvSpPr>
          <p:cNvPr id="3" name="Content Placeholder 2"/>
          <p:cNvSpPr>
            <a:spLocks noGrp="1"/>
          </p:cNvSpPr>
          <p:nvPr>
            <p:ph idx="1"/>
          </p:nvPr>
        </p:nvSpPr>
        <p:spPr/>
        <p:txBody>
          <a:bodyPr/>
          <a:lstStyle/>
          <a:p>
            <a:r>
              <a:rPr lang="en-US" dirty="0" smtClean="0"/>
              <a:t>Unit Testing</a:t>
            </a:r>
          </a:p>
          <a:p>
            <a:r>
              <a:rPr lang="en-US" dirty="0" smtClean="0"/>
              <a:t>Acceptance Testing</a:t>
            </a:r>
          </a:p>
          <a:p>
            <a:r>
              <a:rPr lang="en-US" dirty="0" smtClean="0"/>
              <a:t>System Integration Testing</a:t>
            </a:r>
          </a:p>
          <a:p>
            <a:r>
              <a:rPr lang="en-US" dirty="0" smtClean="0"/>
              <a:t>User Acceptance Testing (UAT)</a:t>
            </a:r>
          </a:p>
          <a:p>
            <a:r>
              <a:rPr lang="en-US" dirty="0" smtClean="0"/>
              <a:t>Regression Testing</a:t>
            </a:r>
          </a:p>
          <a:p>
            <a:r>
              <a:rPr lang="en-US" dirty="0" smtClean="0"/>
              <a:t>Exploratory Testing</a:t>
            </a:r>
            <a:endParaRPr lang="en-US" dirty="0"/>
          </a:p>
        </p:txBody>
      </p:sp>
    </p:spTree>
    <p:extLst>
      <p:ext uri="{BB962C8B-B14F-4D97-AF65-F5344CB8AC3E}">
        <p14:creationId xmlns:p14="http://schemas.microsoft.com/office/powerpoint/2010/main" val="8636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obo Std"/>
                <a:cs typeface="Hobo Std"/>
              </a:rPr>
              <a:t>Unit Testing</a:t>
            </a:r>
            <a:endParaRPr lang="en-US" dirty="0">
              <a:latin typeface="Hobo Std"/>
              <a:cs typeface="Hobo Std"/>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Unit Test</a:t>
            </a:r>
          </a:p>
        </p:txBody>
      </p:sp>
      <p:sp>
        <p:nvSpPr>
          <p:cNvPr id="14339" name="Rectangle 3"/>
          <p:cNvSpPr>
            <a:spLocks noGrp="1" noChangeArrowheads="1"/>
          </p:cNvSpPr>
          <p:nvPr>
            <p:ph idx="1"/>
          </p:nvPr>
        </p:nvSpPr>
        <p:spPr>
          <a:xfrm>
            <a:off x="674688" y="2538412"/>
            <a:ext cx="8229600" cy="3709988"/>
          </a:xfrm>
        </p:spPr>
        <p:txBody>
          <a:bodyPr/>
          <a:lstStyle/>
          <a:p>
            <a:r>
              <a:rPr lang="en-US" dirty="0" smtClean="0"/>
              <a:t>Is </a:t>
            </a:r>
            <a:r>
              <a:rPr lang="en-US" dirty="0"/>
              <a:t>usually done by developers</a:t>
            </a:r>
          </a:p>
          <a:p>
            <a:r>
              <a:rPr lang="en-US" dirty="0"/>
              <a:t>Improves quality</a:t>
            </a:r>
          </a:p>
          <a:p>
            <a:r>
              <a:rPr lang="en-US" dirty="0"/>
              <a:t>Facilitates </a:t>
            </a:r>
            <a:r>
              <a:rPr lang="en-US" dirty="0" smtClean="0"/>
              <a:t>changes</a:t>
            </a:r>
          </a:p>
          <a:p>
            <a:r>
              <a:rPr lang="en-US" dirty="0"/>
              <a:t>Simplifies integration</a:t>
            </a:r>
          </a:p>
          <a:p>
            <a:r>
              <a:rPr lang="en-US" dirty="0"/>
              <a:t>Enables automation</a:t>
            </a:r>
          </a:p>
          <a:p>
            <a:r>
              <a:rPr lang="en-US" dirty="0"/>
              <a:t>Provides effective system </a:t>
            </a:r>
            <a:r>
              <a:rPr lang="en-US" dirty="0" smtClean="0"/>
              <a:t>documentation</a:t>
            </a:r>
            <a:endParaRPr lang="en-US" dirty="0"/>
          </a:p>
          <a:p>
            <a:r>
              <a:rPr lang="en-US" dirty="0"/>
              <a:t>Makes your life simpler</a:t>
            </a:r>
          </a:p>
          <a:p>
            <a:endParaRPr lang="en-US" dirty="0"/>
          </a:p>
          <a:p>
            <a:endParaRPr lang="en-US" dirty="0"/>
          </a:p>
          <a:p>
            <a:endParaRPr lang="en-US" dirty="0"/>
          </a:p>
        </p:txBody>
      </p:sp>
      <p:sp>
        <p:nvSpPr>
          <p:cNvPr id="4" name="TextBox 3"/>
          <p:cNvSpPr txBox="1"/>
          <p:nvPr/>
        </p:nvSpPr>
        <p:spPr>
          <a:xfrm>
            <a:off x="685800" y="1219200"/>
            <a:ext cx="7696200" cy="1200328"/>
          </a:xfrm>
          <a:prstGeom prst="rect">
            <a:avLst/>
          </a:prstGeom>
          <a:noFill/>
        </p:spPr>
        <p:txBody>
          <a:bodyPr wrap="square" rtlCol="0">
            <a:spAutoFit/>
          </a:bodyPr>
          <a:lstStyle/>
          <a:p>
            <a:pPr>
              <a:buNone/>
            </a:pPr>
            <a:r>
              <a:rPr lang="en-US" sz="2400" b="1" dirty="0" smtClean="0">
                <a:solidFill>
                  <a:schemeClr val="accent1">
                    <a:lumMod val="50000"/>
                  </a:schemeClr>
                </a:solidFill>
              </a:rPr>
              <a:t>“A Unit Test is a procedure used to validate that individual units of functional code are working properly. “</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2b.i.jpg"/>
          <p:cNvPicPr>
            <a:picLocks noChangeAspect="1"/>
          </p:cNvPicPr>
          <p:nvPr/>
        </p:nvPicPr>
        <p:blipFill>
          <a:blip r:embed="rId3">
            <a:clrChange>
              <a:clrFrom>
                <a:srgbClr val="FFFFFF"/>
              </a:clrFrom>
              <a:clrTo>
                <a:srgbClr val="FFFFFF">
                  <a:alpha val="0"/>
                </a:srgbClr>
              </a:clrTo>
            </a:clrChange>
          </a:blip>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r>
              <a:rPr lang="en-US" dirty="0" smtClean="0"/>
              <a:t>An Idea</a:t>
            </a:r>
            <a:endParaRPr lang="en-US" dirty="0"/>
          </a:p>
        </p:txBody>
      </p:sp>
      <p:sp>
        <p:nvSpPr>
          <p:cNvPr id="5" name="Rectangle 4"/>
          <p:cNvSpPr/>
          <p:nvPr/>
        </p:nvSpPr>
        <p:spPr>
          <a:xfrm>
            <a:off x="304800" y="685800"/>
            <a:ext cx="8610600" cy="5607689"/>
          </a:xfrm>
          <a:prstGeom prst="rect">
            <a:avLst/>
          </a:prstGeom>
          <a:solidFill>
            <a:schemeClr val="bg1"/>
          </a:solidFill>
        </p:spPr>
        <p:txBody>
          <a:bodyPr wrap="square">
            <a:spAutoFit/>
          </a:bodyPr>
          <a:lstStyle/>
          <a:p>
            <a:pPr>
              <a:buNone/>
            </a:pPr>
            <a:r>
              <a:rPr lang="en-US" sz="2800" dirty="0" smtClean="0">
                <a:solidFill>
                  <a:schemeClr val="tx1"/>
                </a:solidFill>
                <a:ea typeface="ＭＳ Ｐゴシック" pitchFamily="-65" charset="-128"/>
                <a:cs typeface="Arial" charset="0"/>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a:t>
            </a:r>
            <a:r>
              <a:rPr lang="en-US" sz="2800" dirty="0" err="1" smtClean="0">
                <a:solidFill>
                  <a:schemeClr val="tx1"/>
                </a:solidFill>
                <a:ea typeface="ＭＳ Ｐゴシック" pitchFamily="-65" charset="-128"/>
                <a:cs typeface="Arial" charset="0"/>
              </a:rPr>
              <a:t>refactors</a:t>
            </a:r>
            <a:r>
              <a:rPr lang="en-US" sz="2800" dirty="0" smtClean="0">
                <a:solidFill>
                  <a:schemeClr val="tx1"/>
                </a:solidFill>
                <a:ea typeface="ＭＳ Ｐゴシック" pitchFamily="-65" charset="-128"/>
                <a:cs typeface="Arial" charset="0"/>
              </a:rPr>
              <a:t> the code to accommodate changes. A key TDD concept is that preparing tests before coding facilitates rapid feedback changes. Note that test-driven development is a software design method, not merely a method of testing.”</a:t>
            </a:r>
            <a:endParaRPr lang="en-US" sz="4000" dirty="0" smtClean="0">
              <a:solidFill>
                <a:schemeClr val="tx1"/>
              </a:solidFill>
              <a:ea typeface="ＭＳ Ｐゴシック" pitchFamily="-65" charset="-128"/>
              <a:cs typeface="Arial" charset="0"/>
            </a:endParaRPr>
          </a:p>
          <a:p>
            <a:endParaRPr lang="en-US" sz="2400" u="sng" dirty="0" smtClean="0">
              <a:solidFill>
                <a:schemeClr val="tx1"/>
              </a:solidFill>
              <a:ea typeface="ＭＳ Ｐゴシック" pitchFamily="-65" charset="-128"/>
              <a:cs typeface="Arial" charset="0"/>
              <a:hlinkClick r:id="rId4"/>
            </a:endParaRPr>
          </a:p>
          <a:p>
            <a:pPr algn="r">
              <a:buNone/>
            </a:pPr>
            <a:r>
              <a:rPr lang="en-US" sz="1800" i="1" u="sng" dirty="0" smtClean="0">
                <a:solidFill>
                  <a:schemeClr val="tx1"/>
                </a:solidFill>
                <a:ea typeface="ＭＳ Ｐゴシック" pitchFamily="-65" charset="-128"/>
                <a:cs typeface="Arial" charset="0"/>
                <a:hlinkClick r:id="rId4"/>
              </a:rPr>
              <a:t>http://en.wikipedia.org/wiki/Test-driven_development</a:t>
            </a:r>
            <a:endParaRPr lang="en-US" sz="18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obo Std"/>
                <a:cs typeface="Hobo Std"/>
              </a:rPr>
              <a:t>Unit Testing </a:t>
            </a:r>
            <a:br>
              <a:rPr lang="en-US" dirty="0" smtClean="0">
                <a:latin typeface="Hobo Std"/>
                <a:cs typeface="Hobo Std"/>
              </a:rPr>
            </a:br>
            <a:r>
              <a:rPr lang="en-US" sz="4000" dirty="0" smtClean="0">
                <a:latin typeface="Hobo Std"/>
                <a:cs typeface="Hobo Std"/>
              </a:rPr>
              <a:t>The Agile Way: Test First</a:t>
            </a:r>
            <a:endParaRPr lang="en-US" dirty="0">
              <a:latin typeface="Hobo Std"/>
              <a:cs typeface="Hobo Std"/>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t>Test Driven Development</a:t>
            </a:r>
          </a:p>
        </p:txBody>
      </p:sp>
      <p:sp>
        <p:nvSpPr>
          <p:cNvPr id="96259" name="Rectangle 3"/>
          <p:cNvSpPr>
            <a:spLocks noGrp="1" noChangeArrowheads="1"/>
          </p:cNvSpPr>
          <p:nvPr>
            <p:ph idx="1"/>
          </p:nvPr>
        </p:nvSpPr>
        <p:spPr/>
        <p:txBody>
          <a:bodyPr/>
          <a:lstStyle/>
          <a:p>
            <a:pPr>
              <a:buFontTx/>
              <a:buNone/>
            </a:pPr>
            <a:r>
              <a:rPr lang="en-US" b="1" dirty="0">
                <a:solidFill>
                  <a:schemeClr val="accent1">
                    <a:lumMod val="50000"/>
                  </a:schemeClr>
                </a:solidFill>
              </a:rPr>
              <a:t>	“Test-Driven Development (TDD) is an evolutionary approach to development which instructs you to have test-first development intent. Basically, you start by writing a test and then you code to elegantly fulfill the test requirements.”</a:t>
            </a:r>
          </a:p>
          <a:p>
            <a:endParaRPr lang="en-US" dirty="0"/>
          </a:p>
          <a:p>
            <a:r>
              <a:rPr lang="en-US" dirty="0"/>
              <a:t>Small successful, tested steps.</a:t>
            </a:r>
          </a:p>
          <a:p>
            <a:r>
              <a:rPr lang="en-US" dirty="0"/>
              <a:t>Do the simplest thing that could possibly work.</a:t>
            </a:r>
          </a:p>
          <a:p>
            <a:endParaRPr lang="en-US" dirty="0"/>
          </a:p>
          <a:p>
            <a:endParaRPr lang="en-US" dirty="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di.jpg"/>
          <p:cNvPicPr>
            <a:picLocks noChangeAspect="1"/>
          </p:cNvPicPr>
          <p:nvPr/>
        </p:nvPicPr>
        <p:blipFill>
          <a:blip r:embed="rId3">
            <a:clrChange>
              <a:clrFrom>
                <a:srgbClr val="FFFFFF"/>
              </a:clrFrom>
              <a:clrTo>
                <a:srgbClr val="FFFFFF">
                  <a:alpha val="0"/>
                </a:srgbClr>
              </a:clrTo>
            </a:clrChange>
          </a:blip>
          <a:stretch>
            <a:fillRect/>
          </a:stretch>
        </p:blipFill>
        <p:spPr>
          <a:xfrm>
            <a:off x="0" y="152400"/>
            <a:ext cx="5620871" cy="4343400"/>
          </a:xfrm>
          <a:prstGeom prst="rect">
            <a:avLst/>
          </a:prstGeom>
        </p:spPr>
      </p:pic>
      <p:sp>
        <p:nvSpPr>
          <p:cNvPr id="2" name="Title 1"/>
          <p:cNvSpPr>
            <a:spLocks noGrp="1"/>
          </p:cNvSpPr>
          <p:nvPr>
            <p:ph type="title"/>
          </p:nvPr>
        </p:nvSpPr>
        <p:spPr/>
        <p:txBody>
          <a:bodyPr/>
          <a:lstStyle/>
          <a:p>
            <a:r>
              <a:rPr lang="en-US" dirty="0" smtClean="0"/>
              <a:t>A User Story</a:t>
            </a:r>
            <a:endParaRPr lang="en-US" dirty="0"/>
          </a:p>
        </p:txBody>
      </p:sp>
      <p:sp>
        <p:nvSpPr>
          <p:cNvPr id="3" name="Slide Number Placeholder 2"/>
          <p:cNvSpPr>
            <a:spLocks noGrp="1"/>
          </p:cNvSpPr>
          <p:nvPr>
            <p:ph type="sldNum" sz="quarter" idx="10"/>
          </p:nvPr>
        </p:nvSpPr>
        <p:spPr/>
        <p:txBody>
          <a:bodyPr/>
          <a:lstStyle/>
          <a:p>
            <a:fld id="{DBF93456-1E22-C641-A4C5-062692281B3E}" type="slidenum">
              <a:rPr lang="en-US" smtClean="0"/>
              <a:pPr/>
              <a:t>26</a:t>
            </a:fld>
            <a:endParaRPr lang="en-US" sz="1000"/>
          </a:p>
        </p:txBody>
      </p:sp>
      <p:pic>
        <p:nvPicPr>
          <p:cNvPr id="5" name="Picture 4" descr="2b.i.jpg"/>
          <p:cNvPicPr>
            <a:picLocks noChangeAspect="1"/>
          </p:cNvPicPr>
          <p:nvPr/>
        </p:nvPicPr>
        <p:blipFill>
          <a:blip r:embed="rId4">
            <a:clrChange>
              <a:clrFrom>
                <a:srgbClr val="FFFFFF"/>
              </a:clrFrom>
              <a:clrTo>
                <a:srgbClr val="FFFFFF">
                  <a:alpha val="0"/>
                </a:srgbClr>
              </a:clrTo>
            </a:clrChange>
          </a:blip>
          <a:stretch>
            <a:fillRect/>
          </a:stretch>
        </p:blipFill>
        <p:spPr>
          <a:xfrm>
            <a:off x="3657600" y="1219200"/>
            <a:ext cx="7297270" cy="56387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algn="r"/>
            <a:r>
              <a:rPr lang="en-US" sz="3200" dirty="0" smtClean="0"/>
              <a:t>Test First</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d.iii.jpg"/>
          <p:cNvPicPr>
            <a:picLocks noChangeAspect="1"/>
          </p:cNvPicPr>
          <p:nvPr/>
        </p:nvPicPr>
        <p:blipFill>
          <a:blip r:embed="rId3"/>
          <a:stretch>
            <a:fillRect/>
          </a:stretch>
        </p:blipFill>
        <p:spPr>
          <a:xfrm>
            <a:off x="152400" y="-2"/>
            <a:ext cx="8915400" cy="68891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i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Smells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2d.v.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d.v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Uncle Bob Martin’s Three Laws of TDD</a:t>
            </a:r>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You are not allowed to write any production code unless it is to make a failing unit test pass.</a:t>
            </a:r>
          </a:p>
          <a:p>
            <a:pPr marL="514350" indent="-514350">
              <a:buFont typeface="+mj-lt"/>
              <a:buAutoNum type="arabicPeriod"/>
            </a:pPr>
            <a:r>
              <a:rPr lang="en-US" dirty="0" smtClean="0"/>
              <a:t>You are not allowed to write any more of a unit test than is sufficient to fail; and compilation failures are failures.</a:t>
            </a:r>
          </a:p>
          <a:p>
            <a:pPr marL="514350" indent="-514350">
              <a:buFont typeface="+mj-lt"/>
              <a:buAutoNum type="arabicPeriod"/>
            </a:pPr>
            <a:r>
              <a:rPr lang="en-US" dirty="0" smtClean="0"/>
              <a:t>You are not allowed to write any more production code than is sufficient to pass the one failing unit test.</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99 Test Balloons</a:t>
            </a:r>
            <a:endParaRPr lang="en-US" dirty="0"/>
          </a:p>
        </p:txBody>
      </p:sp>
      <p:sp>
        <p:nvSpPr>
          <p:cNvPr id="5" name="Rectangle 4"/>
          <p:cNvSpPr/>
          <p:nvPr/>
        </p:nvSpPr>
        <p:spPr>
          <a:xfrm>
            <a:off x="1868488" y="1447800"/>
            <a:ext cx="6705600" cy="4487382"/>
          </a:xfrm>
          <a:prstGeom prst="rect">
            <a:avLst/>
          </a:prstGeom>
        </p:spPr>
        <p:txBody>
          <a:bodyPr wrap="square">
            <a:spAutoFit/>
          </a:bodyPr>
          <a:lstStyle/>
          <a:p>
            <a:pPr algn="l"/>
            <a:r>
              <a:rPr lang="en-US" sz="2800" b="1" dirty="0" smtClean="0">
                <a:latin typeface="Calibri" pitchFamily="34" charset="0"/>
                <a:cs typeface="Calibri" pitchFamily="34" charset="0"/>
              </a:rPr>
              <a:t>Preparation</a:t>
            </a:r>
          </a:p>
          <a:p>
            <a:pPr algn="l"/>
            <a:r>
              <a:rPr lang="en-US" sz="2800" dirty="0" smtClean="0">
                <a:latin typeface="Calibri" pitchFamily="34" charset="0"/>
                <a:cs typeface="Calibri" pitchFamily="34" charset="0"/>
              </a:rPr>
              <a:t>Self-organize into teams of 4 or 5</a:t>
            </a:r>
          </a:p>
          <a:p>
            <a:pPr algn="l"/>
            <a:endParaRPr lang="en-US" sz="2800" b="1" dirty="0" smtClean="0">
              <a:latin typeface="Calibri" pitchFamily="34" charset="0"/>
              <a:cs typeface="Calibri" pitchFamily="34" charset="0"/>
            </a:endParaRPr>
          </a:p>
          <a:p>
            <a:pPr algn="l"/>
            <a:r>
              <a:rPr lang="en-US" sz="2800" b="1" dirty="0" smtClean="0">
                <a:latin typeface="Calibri" pitchFamily="34" charset="0"/>
                <a:cs typeface="Calibri" pitchFamily="34" charset="0"/>
              </a:rPr>
              <a:t>Objective</a:t>
            </a:r>
          </a:p>
          <a:p>
            <a:r>
              <a:rPr lang="en-US" sz="2800" dirty="0" smtClean="0">
                <a:latin typeface="Calibri" pitchFamily="34" charset="0"/>
                <a:cs typeface="Calibri" pitchFamily="34" charset="0"/>
              </a:rPr>
              <a:t>Copy the balloon that I have created. </a:t>
            </a:r>
          </a:p>
          <a:p>
            <a:r>
              <a:rPr lang="en-US" sz="2800" dirty="0" smtClean="0">
                <a:latin typeface="Calibri" pitchFamily="34" charset="0"/>
                <a:cs typeface="Calibri" pitchFamily="34" charset="0"/>
              </a:rPr>
              <a:t>The balloon has two round eyes, a triangular nose, and a semi circle mouth.</a:t>
            </a:r>
          </a:p>
          <a:p>
            <a:r>
              <a:rPr lang="en-US" sz="2800" dirty="0" smtClean="0">
                <a:latin typeface="Calibri" pitchFamily="34" charset="0"/>
                <a:cs typeface="Calibri" pitchFamily="34" charset="0"/>
              </a:rPr>
              <a:t>You have 2 minutes to create as many of the balloons as possible</a:t>
            </a:r>
            <a:endParaRPr lang="en-US" sz="2800" dirty="0">
              <a:latin typeface="Calibri" pitchFamily="34" charset="0"/>
              <a:cs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r>
              <a:rPr lang="en-US" dirty="0" smtClean="0"/>
              <a:t>What causes tester/developer animosity?</a:t>
            </a:r>
            <a:endParaRPr lang="en-US" dirty="0"/>
          </a:p>
        </p:txBody>
      </p:sp>
      <p:sp>
        <p:nvSpPr>
          <p:cNvPr id="5" name="Slide Number Placeholder 3"/>
          <p:cNvSpPr>
            <a:spLocks noGrp="1"/>
          </p:cNvSpPr>
          <p:nvPr>
            <p:ph type="sldNum" sz="quarter" idx="4294967295"/>
          </p:nvPr>
        </p:nvSpPr>
        <p:spPr>
          <a:xfrm>
            <a:off x="7010400" y="6472238"/>
            <a:ext cx="2133600" cy="188912"/>
          </a:xfrm>
          <a:prstGeom prst="rect">
            <a:avLst/>
          </a:prstGeom>
        </p:spPr>
        <p:txBody>
          <a:bodyPr/>
          <a:lstStyle/>
          <a:p>
            <a:fld id="{7748DB9E-EEEB-AE44-9923-99298AF014E5}" type="slidenum">
              <a:rPr lang="en-US"/>
              <a:pPr/>
              <a:t>34</a:t>
            </a:fld>
            <a:endParaRPr lang="en-US"/>
          </a:p>
        </p:txBody>
      </p:sp>
      <p:pic>
        <p:nvPicPr>
          <p:cNvPr id="4" name="Picture 3" descr="two_angry_men-flipped.jpg"/>
          <p:cNvPicPr>
            <a:picLocks noChangeAspect="1"/>
          </p:cNvPicPr>
          <p:nvPr/>
        </p:nvPicPr>
        <p:blipFill>
          <a:blip r:embed="rId3"/>
          <a:stretch>
            <a:fillRect/>
          </a:stretch>
        </p:blipFill>
        <p:spPr>
          <a:xfrm>
            <a:off x="6749312" y="4077072"/>
            <a:ext cx="2394688" cy="2780928"/>
          </a:xfrm>
          <a:prstGeom prst="rect">
            <a:avLst/>
          </a:prstGeom>
        </p:spPr>
      </p:pic>
    </p:spTree>
    <p:extLst>
      <p:ext uri="{BB962C8B-B14F-4D97-AF65-F5344CB8AC3E}">
        <p14:creationId xmlns:p14="http://schemas.microsoft.com/office/powerpoint/2010/main" val="19308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Title 2"/>
          <p:cNvSpPr>
            <a:spLocks noGrp="1"/>
          </p:cNvSpPr>
          <p:nvPr>
            <p:ph type="title"/>
          </p:nvPr>
        </p:nvSpPr>
        <p:spPr/>
        <p:txBody>
          <a:bodyPr/>
          <a:lstStyle/>
          <a:p>
            <a:pPr eaLnBrk="1" hangingPunct="1"/>
            <a:r>
              <a:rPr lang="en-US" dirty="0" smtClean="0"/>
              <a:t>The crux of the problem…</a:t>
            </a:r>
          </a:p>
        </p:txBody>
      </p:sp>
      <p:graphicFrame>
        <p:nvGraphicFramePr>
          <p:cNvPr id="5" name="Content Placeholder 4"/>
          <p:cNvGraphicFramePr>
            <a:graphicFrameLocks noGrp="1"/>
          </p:cNvGraphicFramePr>
          <p:nvPr>
            <p:ph idx="1"/>
          </p:nvPr>
        </p:nvGraphicFramePr>
        <p:xfrm>
          <a:off x="500034" y="1285860"/>
          <a:ext cx="7993063"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00034" y="4214818"/>
            <a:ext cx="1714512" cy="2246769"/>
          </a:xfrm>
          <a:prstGeom prst="rect">
            <a:avLst/>
          </a:prstGeom>
          <a:ln>
            <a:solidFill>
              <a:schemeClr val="bg1">
                <a:lumMod val="50000"/>
              </a:schemeClr>
            </a:solidFill>
          </a:ln>
        </p:spPr>
        <p:txBody>
          <a:bodyPr wrap="square">
            <a:spAutoFit/>
          </a:bodyPr>
          <a:lstStyle/>
          <a:p>
            <a:pPr lvl="0">
              <a:buNone/>
            </a:pPr>
            <a:r>
              <a:rPr lang="en-US" sz="1400" b="1" dirty="0" smtClean="0"/>
              <a:t>SOLUTION: </a:t>
            </a:r>
            <a:r>
              <a:rPr lang="en-US" sz="1400" dirty="0" smtClean="0"/>
              <a:t>Integrate all capabilities into single co-located team, using conversation (e.g., </a:t>
            </a:r>
            <a:r>
              <a:rPr lang="en-US" sz="1400" dirty="0" err="1" smtClean="0"/>
              <a:t>standups</a:t>
            </a:r>
            <a:r>
              <a:rPr lang="en-US" sz="1400" dirty="0" smtClean="0"/>
              <a:t>) and shared </a:t>
            </a:r>
            <a:r>
              <a:rPr lang="en-US" sz="1400" dirty="0" err="1" smtClean="0"/>
              <a:t>storywall</a:t>
            </a:r>
            <a:r>
              <a:rPr lang="en-US" sz="1400" dirty="0" smtClean="0"/>
              <a:t> to show status of testing</a:t>
            </a:r>
            <a:endParaRPr lang="en-US" sz="1400" dirty="0"/>
          </a:p>
        </p:txBody>
      </p:sp>
      <p:sp>
        <p:nvSpPr>
          <p:cNvPr id="6" name="Rectangle 5"/>
          <p:cNvSpPr/>
          <p:nvPr/>
        </p:nvSpPr>
        <p:spPr>
          <a:xfrm>
            <a:off x="2357438" y="4214818"/>
            <a:ext cx="1714496" cy="1428083"/>
          </a:xfrm>
          <a:prstGeom prst="rect">
            <a:avLst/>
          </a:prstGeom>
          <a:ln>
            <a:solidFill>
              <a:schemeClr val="bg1">
                <a:lumMod val="50000"/>
              </a:schemeClr>
            </a:solidFill>
          </a:ln>
        </p:spPr>
        <p:txBody>
          <a:bodyPr wrap="square">
            <a:spAutoFit/>
          </a:bodyPr>
          <a:lstStyle/>
          <a:p>
            <a:pPr lvl="0">
              <a:buNone/>
            </a:pPr>
            <a:r>
              <a:rPr lang="en-US" sz="1400" b="1" dirty="0" smtClean="0"/>
              <a:t>SOLUTION: </a:t>
            </a:r>
          </a:p>
          <a:p>
            <a:pPr lvl="0">
              <a:buNone/>
            </a:pPr>
            <a:r>
              <a:rPr lang="en-US" sz="1400" dirty="0" smtClean="0"/>
              <a:t>Heavy emphasis on developer testing of stories during development</a:t>
            </a:r>
            <a:endParaRPr lang="en-US" sz="1400" dirty="0"/>
          </a:p>
        </p:txBody>
      </p:sp>
      <p:sp>
        <p:nvSpPr>
          <p:cNvPr id="7" name="Rectangle 6"/>
          <p:cNvSpPr/>
          <p:nvPr/>
        </p:nvSpPr>
        <p:spPr>
          <a:xfrm>
            <a:off x="4214810" y="4214818"/>
            <a:ext cx="1428760" cy="2246769"/>
          </a:xfrm>
          <a:prstGeom prst="rect">
            <a:avLst/>
          </a:prstGeom>
          <a:ln>
            <a:solidFill>
              <a:schemeClr val="bg1">
                <a:lumMod val="50000"/>
              </a:schemeClr>
            </a:solidFill>
          </a:ln>
        </p:spPr>
        <p:txBody>
          <a:bodyPr wrap="square">
            <a:spAutoFit/>
          </a:bodyPr>
          <a:lstStyle/>
          <a:p>
            <a:pPr lvl="0">
              <a:buNone/>
            </a:pPr>
            <a:r>
              <a:rPr lang="en-US" sz="1400" b="1" dirty="0" smtClean="0"/>
              <a:t>SOLUTION: </a:t>
            </a:r>
            <a:r>
              <a:rPr lang="en-US" sz="1400" dirty="0" smtClean="0"/>
              <a:t>Entire team measured by how effectively stories can be moved through the entire process, not any capability-specific steps</a:t>
            </a:r>
            <a:endParaRPr lang="en-US" sz="1400" dirty="0"/>
          </a:p>
        </p:txBody>
      </p:sp>
      <p:sp>
        <p:nvSpPr>
          <p:cNvPr id="8" name="Rectangle 7"/>
          <p:cNvSpPr/>
          <p:nvPr/>
        </p:nvSpPr>
        <p:spPr>
          <a:xfrm>
            <a:off x="5715008" y="4286256"/>
            <a:ext cx="3000380" cy="997196"/>
          </a:xfrm>
          <a:prstGeom prst="rect">
            <a:avLst/>
          </a:prstGeom>
          <a:ln>
            <a:solidFill>
              <a:schemeClr val="bg1">
                <a:lumMod val="50000"/>
              </a:schemeClr>
            </a:solidFill>
          </a:ln>
        </p:spPr>
        <p:txBody>
          <a:bodyPr wrap="square">
            <a:spAutoFit/>
          </a:bodyPr>
          <a:lstStyle/>
          <a:p>
            <a:pPr lvl="0">
              <a:buNone/>
            </a:pPr>
            <a:r>
              <a:rPr lang="en-US" sz="1400" b="1" dirty="0" smtClean="0"/>
              <a:t>SOLUTION:</a:t>
            </a:r>
            <a:endParaRPr lang="en-US" sz="1400" dirty="0" smtClean="0"/>
          </a:p>
          <a:p>
            <a:pPr lvl="0">
              <a:buNone/>
            </a:pPr>
            <a:r>
              <a:rPr lang="en-US" sz="1400" dirty="0" smtClean="0"/>
              <a:t>Testing runs in parallel with development for the entire duration of development</a:t>
            </a:r>
            <a:endParaRPr lang="en-US" sz="1400" dirty="0"/>
          </a:p>
        </p:txBody>
      </p:sp>
      <p:sp>
        <p:nvSpPr>
          <p:cNvPr id="9" name="Down Arrow 8"/>
          <p:cNvSpPr/>
          <p:nvPr/>
        </p:nvSpPr>
        <p:spPr bwMode="auto">
          <a:xfrm>
            <a:off x="1142976" y="3714752"/>
            <a:ext cx="428628" cy="500066"/>
          </a:xfrm>
          <a:prstGeom prst="downArrow">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dirty="0" smtClean="0">
              <a:ln>
                <a:noFill/>
              </a:ln>
              <a:solidFill>
                <a:srgbClr val="292929"/>
              </a:solidFill>
              <a:effectLst/>
              <a:latin typeface="Arial" charset="0"/>
              <a:cs typeface="Arial" charset="0"/>
            </a:endParaRPr>
          </a:p>
        </p:txBody>
      </p:sp>
      <p:sp>
        <p:nvSpPr>
          <p:cNvPr id="10" name="Down Arrow 9"/>
          <p:cNvSpPr/>
          <p:nvPr/>
        </p:nvSpPr>
        <p:spPr bwMode="auto">
          <a:xfrm>
            <a:off x="2857488" y="3714752"/>
            <a:ext cx="428628" cy="500066"/>
          </a:xfrm>
          <a:prstGeom prst="downArrow">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dirty="0" smtClean="0">
              <a:ln>
                <a:noFill/>
              </a:ln>
              <a:solidFill>
                <a:srgbClr val="292929"/>
              </a:solidFill>
              <a:effectLst/>
              <a:latin typeface="Arial" charset="0"/>
              <a:cs typeface="Arial" charset="0"/>
            </a:endParaRPr>
          </a:p>
        </p:txBody>
      </p:sp>
      <p:sp>
        <p:nvSpPr>
          <p:cNvPr id="11" name="Down Arrow 10"/>
          <p:cNvSpPr/>
          <p:nvPr/>
        </p:nvSpPr>
        <p:spPr bwMode="auto">
          <a:xfrm>
            <a:off x="4714876" y="3714752"/>
            <a:ext cx="428628" cy="500066"/>
          </a:xfrm>
          <a:prstGeom prst="downArrow">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dirty="0" smtClean="0">
              <a:ln>
                <a:noFill/>
              </a:ln>
              <a:solidFill>
                <a:srgbClr val="292929"/>
              </a:solidFill>
              <a:effectLst/>
              <a:latin typeface="Arial" charset="0"/>
              <a:cs typeface="Arial" charset="0"/>
            </a:endParaRPr>
          </a:p>
        </p:txBody>
      </p:sp>
      <p:sp>
        <p:nvSpPr>
          <p:cNvPr id="12" name="Down Arrow 11"/>
          <p:cNvSpPr/>
          <p:nvPr/>
        </p:nvSpPr>
        <p:spPr bwMode="auto">
          <a:xfrm>
            <a:off x="6929454" y="3786190"/>
            <a:ext cx="428628" cy="500066"/>
          </a:xfrm>
          <a:prstGeom prst="downArrow">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dirty="0" smtClean="0">
              <a:ln>
                <a:noFill/>
              </a:ln>
              <a:solidFill>
                <a:srgbClr val="292929"/>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gFu-01-OA-color-9_scene.jpg"/>
          <p:cNvPicPr>
            <a:picLocks noChangeAspect="1"/>
          </p:cNvPicPr>
          <p:nvPr/>
        </p:nvPicPr>
        <p:blipFill>
          <a:blip r:embed="rId3"/>
          <a:stretch>
            <a:fillRect/>
          </a:stretch>
        </p:blipFill>
        <p:spPr>
          <a:xfrm>
            <a:off x="4716016" y="3634850"/>
            <a:ext cx="4427984" cy="3223150"/>
          </a:xfrm>
          <a:prstGeom prst="rect">
            <a:avLst/>
          </a:prstGeom>
        </p:spPr>
      </p:pic>
      <p:sp>
        <p:nvSpPr>
          <p:cNvPr id="51204" name="Rectangle 4"/>
          <p:cNvSpPr>
            <a:spLocks noGrp="1" noChangeArrowheads="1"/>
          </p:cNvSpPr>
          <p:nvPr>
            <p:ph type="ctrTitle"/>
          </p:nvPr>
        </p:nvSpPr>
        <p:spPr>
          <a:xfrm>
            <a:off x="685354" y="44624"/>
            <a:ext cx="7773293" cy="1470049"/>
          </a:xfrm>
          <a:ln/>
        </p:spPr>
        <p:txBody>
          <a:bodyPr/>
          <a:lstStyle/>
          <a:p>
            <a:r>
              <a:rPr lang="en-US" dirty="0" smtClean="0"/>
              <a:t>Physical separation / Lack of face-to-face communication</a:t>
            </a:r>
          </a:p>
        </p:txBody>
      </p:sp>
      <p:sp>
        <p:nvSpPr>
          <p:cNvPr id="22" name="Subtitle 21"/>
          <p:cNvSpPr>
            <a:spLocks noGrp="1"/>
          </p:cNvSpPr>
          <p:nvPr>
            <p:ph type="subTitle" idx="1"/>
          </p:nvPr>
        </p:nvSpPr>
        <p:spPr>
          <a:xfrm>
            <a:off x="728690" y="1495614"/>
            <a:ext cx="7772400" cy="2362200"/>
          </a:xfrm>
        </p:spPr>
        <p:txBody>
          <a:bodyPr/>
          <a:lstStyle/>
          <a:p>
            <a:r>
              <a:rPr lang="en-US" dirty="0" smtClean="0"/>
              <a:t>What can you do about it?</a:t>
            </a:r>
          </a:p>
          <a:p>
            <a:r>
              <a:rPr lang="en-US" dirty="0" smtClean="0">
                <a:solidFill>
                  <a:srgbClr val="0000FF"/>
                </a:solidFill>
              </a:rPr>
              <a:t>Integrate all capabilities into single collocated team, using conversation (e.g., </a:t>
            </a:r>
            <a:r>
              <a:rPr lang="en-US" dirty="0" err="1" smtClean="0">
                <a:solidFill>
                  <a:srgbClr val="0000FF"/>
                </a:solidFill>
              </a:rPr>
              <a:t>standups</a:t>
            </a:r>
            <a:r>
              <a:rPr lang="en-US" dirty="0" smtClean="0">
                <a:solidFill>
                  <a:srgbClr val="0000FF"/>
                </a:solidFill>
              </a:rPr>
              <a:t>) and shared </a:t>
            </a:r>
            <a:r>
              <a:rPr lang="en-US" dirty="0" err="1" smtClean="0">
                <a:solidFill>
                  <a:srgbClr val="0000FF"/>
                </a:solidFill>
              </a:rPr>
              <a:t>storywall</a:t>
            </a:r>
            <a:r>
              <a:rPr lang="en-US" dirty="0" smtClean="0">
                <a:solidFill>
                  <a:srgbClr val="0000FF"/>
                </a:solidFill>
              </a:rPr>
              <a:t> to show status of testing</a:t>
            </a:r>
            <a:endParaRPr lang="en-US" dirty="0">
              <a:solidFill>
                <a:srgbClr val="0000FF"/>
              </a:solidFill>
            </a:endParaRPr>
          </a:p>
        </p:txBody>
      </p:sp>
    </p:spTree>
    <p:extLst>
      <p:ext uri="{BB962C8B-B14F-4D97-AF65-F5344CB8AC3E}">
        <p14:creationId xmlns:p14="http://schemas.microsoft.com/office/powerpoint/2010/main" val="23108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gFu-04-Q-11b-3.jpg"/>
          <p:cNvPicPr>
            <a:picLocks noChangeAspect="1"/>
          </p:cNvPicPr>
          <p:nvPr/>
        </p:nvPicPr>
        <p:blipFill>
          <a:blip r:embed="rId3"/>
          <a:stretch>
            <a:fillRect/>
          </a:stretch>
        </p:blipFill>
        <p:spPr>
          <a:xfrm>
            <a:off x="5307012" y="3151584"/>
            <a:ext cx="3873500" cy="3733800"/>
          </a:xfrm>
          <a:prstGeom prst="rect">
            <a:avLst/>
          </a:prstGeom>
        </p:spPr>
      </p:pic>
      <p:sp>
        <p:nvSpPr>
          <p:cNvPr id="51204" name="Rectangle 4"/>
          <p:cNvSpPr>
            <a:spLocks noGrp="1" noChangeArrowheads="1"/>
          </p:cNvSpPr>
          <p:nvPr>
            <p:ph type="ctrTitle"/>
          </p:nvPr>
        </p:nvSpPr>
        <p:spPr>
          <a:xfrm>
            <a:off x="685354" y="44624"/>
            <a:ext cx="7773293" cy="1470049"/>
          </a:xfrm>
          <a:ln/>
        </p:spPr>
        <p:txBody>
          <a:bodyPr/>
          <a:lstStyle/>
          <a:p>
            <a:r>
              <a:rPr lang="en-US" dirty="0" smtClean="0"/>
              <a:t>No shared responsibility towards quality</a:t>
            </a:r>
          </a:p>
        </p:txBody>
      </p:sp>
      <p:sp>
        <p:nvSpPr>
          <p:cNvPr id="22" name="Subtitle 21"/>
          <p:cNvSpPr>
            <a:spLocks noGrp="1"/>
          </p:cNvSpPr>
          <p:nvPr>
            <p:ph type="subTitle" idx="1"/>
          </p:nvPr>
        </p:nvSpPr>
        <p:spPr>
          <a:xfrm>
            <a:off x="685800" y="1799976"/>
            <a:ext cx="7772400" cy="2362200"/>
          </a:xfrm>
        </p:spPr>
        <p:txBody>
          <a:bodyPr/>
          <a:lstStyle/>
          <a:p>
            <a:r>
              <a:rPr lang="en-US" dirty="0" smtClean="0"/>
              <a:t>What can you do about it?</a:t>
            </a:r>
          </a:p>
          <a:p>
            <a:r>
              <a:rPr lang="en-US" dirty="0" smtClean="0">
                <a:solidFill>
                  <a:srgbClr val="0000FF"/>
                </a:solidFill>
              </a:rPr>
              <a:t>Heavy emphasis on developer testing of stories during development</a:t>
            </a:r>
          </a:p>
        </p:txBody>
      </p:sp>
    </p:spTree>
    <p:extLst>
      <p:ext uri="{BB962C8B-B14F-4D97-AF65-F5344CB8AC3E}">
        <p14:creationId xmlns:p14="http://schemas.microsoft.com/office/powerpoint/2010/main" val="289690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0" y="3821360"/>
            <a:ext cx="9144000" cy="4648200"/>
          </a:xfrm>
          <a:prstGeom prst="rect">
            <a:avLst/>
          </a:prstGeom>
          <a:noFill/>
          <a:ln w="12700" cap="rnd">
            <a:noFill/>
            <a:round/>
            <a:headEnd/>
            <a:tailEnd/>
          </a:ln>
        </p:spPr>
      </p:pic>
      <p:sp>
        <p:nvSpPr>
          <p:cNvPr id="51204" name="Rectangle 4"/>
          <p:cNvSpPr>
            <a:spLocks noGrp="1" noChangeArrowheads="1"/>
          </p:cNvSpPr>
          <p:nvPr>
            <p:ph type="ctrTitle"/>
          </p:nvPr>
        </p:nvSpPr>
        <p:spPr>
          <a:xfrm>
            <a:off x="685354" y="-256504"/>
            <a:ext cx="7773293" cy="1470049"/>
          </a:xfrm>
          <a:ln/>
        </p:spPr>
        <p:txBody>
          <a:bodyPr/>
          <a:lstStyle/>
          <a:p>
            <a:r>
              <a:rPr lang="en-US" dirty="0" smtClean="0"/>
              <a:t>Misaligned metrics</a:t>
            </a:r>
          </a:p>
        </p:txBody>
      </p:sp>
      <p:sp>
        <p:nvSpPr>
          <p:cNvPr id="22" name="Subtitle 21"/>
          <p:cNvSpPr>
            <a:spLocks noGrp="1"/>
          </p:cNvSpPr>
          <p:nvPr>
            <p:ph type="subTitle" idx="1"/>
          </p:nvPr>
        </p:nvSpPr>
        <p:spPr>
          <a:xfrm>
            <a:off x="685800" y="1498848"/>
            <a:ext cx="7772400" cy="2362200"/>
          </a:xfrm>
        </p:spPr>
        <p:txBody>
          <a:bodyPr/>
          <a:lstStyle/>
          <a:p>
            <a:r>
              <a:rPr lang="en-US" dirty="0" smtClean="0"/>
              <a:t>What can you do about it?</a:t>
            </a:r>
          </a:p>
          <a:p>
            <a:r>
              <a:rPr lang="en-US" dirty="0" smtClean="0">
                <a:solidFill>
                  <a:srgbClr val="0000FF"/>
                </a:solidFill>
              </a:rPr>
              <a:t>Entire team measured by how effectively stories can be moved through the entire process, not any capability-specific steps</a:t>
            </a:r>
            <a:endParaRPr lang="en-US" dirty="0">
              <a:solidFill>
                <a:srgbClr val="0000FF"/>
              </a:solidFill>
            </a:endParaRPr>
          </a:p>
        </p:txBody>
      </p:sp>
    </p:spTree>
    <p:extLst>
      <p:ext uri="{BB962C8B-B14F-4D97-AF65-F5344CB8AC3E}">
        <p14:creationId xmlns:p14="http://schemas.microsoft.com/office/powerpoint/2010/main" val="33321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10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ctrTitle"/>
          </p:nvPr>
        </p:nvSpPr>
        <p:spPr>
          <a:xfrm>
            <a:off x="685354" y="44624"/>
            <a:ext cx="7773293" cy="1470049"/>
          </a:xfrm>
          <a:ln/>
        </p:spPr>
        <p:txBody>
          <a:bodyPr/>
          <a:lstStyle/>
          <a:p>
            <a:r>
              <a:rPr lang="en-US" dirty="0" smtClean="0"/>
              <a:t>Timing of testing.</a:t>
            </a:r>
            <a:br>
              <a:rPr lang="en-US" dirty="0" smtClean="0"/>
            </a:br>
            <a:r>
              <a:rPr lang="en-US" dirty="0" smtClean="0"/>
              <a:t>Schedule pressure.</a:t>
            </a:r>
          </a:p>
        </p:txBody>
      </p:sp>
      <p:sp>
        <p:nvSpPr>
          <p:cNvPr id="22" name="Subtitle 21"/>
          <p:cNvSpPr>
            <a:spLocks noGrp="1"/>
          </p:cNvSpPr>
          <p:nvPr>
            <p:ph type="subTitle" idx="1"/>
          </p:nvPr>
        </p:nvSpPr>
        <p:spPr>
          <a:xfrm>
            <a:off x="685800" y="1799976"/>
            <a:ext cx="7772400" cy="2362200"/>
          </a:xfrm>
        </p:spPr>
        <p:txBody>
          <a:bodyPr/>
          <a:lstStyle/>
          <a:p>
            <a:r>
              <a:rPr lang="en-US" dirty="0" smtClean="0"/>
              <a:t>What can you do about it?</a:t>
            </a:r>
          </a:p>
          <a:p>
            <a:r>
              <a:rPr lang="en-US" dirty="0" smtClean="0">
                <a:solidFill>
                  <a:srgbClr val="0000FF"/>
                </a:solidFill>
              </a:rPr>
              <a:t>Testing runs in parallel with development for the entire duration of development</a:t>
            </a:r>
          </a:p>
        </p:txBody>
      </p:sp>
    </p:spTree>
    <p:extLst>
      <p:ext uri="{BB962C8B-B14F-4D97-AF65-F5344CB8AC3E}">
        <p14:creationId xmlns:p14="http://schemas.microsoft.com/office/powerpoint/2010/main" val="8414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fade">
                                      <p:cBhvr>
                                        <p:cTn id="7" dur="5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b.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ln/>
        </p:spPr>
        <p:txBody>
          <a:bodyPr/>
          <a:lstStyle/>
          <a:p>
            <a:r>
              <a:rPr lang="en-US"/>
              <a:t>Tips for collaboration</a:t>
            </a:r>
          </a:p>
        </p:txBody>
      </p:sp>
      <p:sp>
        <p:nvSpPr>
          <p:cNvPr id="53252" name="Rectangle 4"/>
          <p:cNvSpPr>
            <a:spLocks noGrp="1" noChangeArrowheads="1"/>
          </p:cNvSpPr>
          <p:nvPr>
            <p:ph idx="1"/>
          </p:nvPr>
        </p:nvSpPr>
        <p:spPr>
          <a:ln/>
        </p:spPr>
        <p:txBody>
          <a:bodyPr/>
          <a:lstStyle/>
          <a:p>
            <a:r>
              <a:rPr lang="en-US" dirty="0"/>
              <a:t>NOT Us versus Them</a:t>
            </a:r>
          </a:p>
          <a:p>
            <a:r>
              <a:rPr lang="en-US" dirty="0" smtClean="0"/>
              <a:t>NO excuses</a:t>
            </a:r>
            <a:endParaRPr lang="en-US" dirty="0"/>
          </a:p>
          <a:p>
            <a:r>
              <a:rPr lang="en-US" dirty="0"/>
              <a:t>Testing not just for testers!</a:t>
            </a:r>
          </a:p>
          <a:p>
            <a:pPr marL="742950" lvl="1"/>
            <a:r>
              <a:rPr lang="en-US" dirty="0"/>
              <a:t>Automation support</a:t>
            </a:r>
          </a:p>
          <a:p>
            <a:pPr marL="742950" lvl="1"/>
            <a:r>
              <a:rPr lang="en-US" dirty="0"/>
              <a:t>Environment set-up</a:t>
            </a:r>
          </a:p>
          <a:p>
            <a:pPr marL="742950" lvl="1"/>
            <a:r>
              <a:rPr lang="en-US" dirty="0"/>
              <a:t>Management support</a:t>
            </a:r>
          </a:p>
          <a:p>
            <a:pPr marL="742950" lvl="1"/>
            <a:r>
              <a:rPr lang="en-US" dirty="0"/>
              <a:t>End to end scenario creation</a:t>
            </a:r>
          </a:p>
        </p:txBody>
      </p:sp>
      <p:pic>
        <p:nvPicPr>
          <p:cNvPr id="8" name="Picture 7" descr="meeting.jpg"/>
          <p:cNvPicPr>
            <a:picLocks noChangeAspect="1"/>
          </p:cNvPicPr>
          <p:nvPr/>
        </p:nvPicPr>
        <p:blipFill>
          <a:blip r:embed="rId3">
            <a:clrChange>
              <a:clrFrom>
                <a:srgbClr val="FFFFFF"/>
              </a:clrFrom>
              <a:clrTo>
                <a:srgbClr val="FFFFFF">
                  <a:alpha val="0"/>
                </a:srgbClr>
              </a:clrTo>
            </a:clrChange>
          </a:blip>
          <a:stretch>
            <a:fillRect/>
          </a:stretch>
        </p:blipFill>
        <p:spPr>
          <a:xfrm>
            <a:off x="4081860" y="4438595"/>
            <a:ext cx="5098652" cy="2950845"/>
          </a:xfrm>
          <a:prstGeom prst="rect">
            <a:avLst/>
          </a:prstGeom>
        </p:spPr>
      </p:pic>
    </p:spTree>
    <p:extLst>
      <p:ext uri="{BB962C8B-B14F-4D97-AF65-F5344CB8AC3E}">
        <p14:creationId xmlns:p14="http://schemas.microsoft.com/office/powerpoint/2010/main" val="396509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Effect transition="in" filter="fade">
                                      <p:cBhvr>
                                        <p:cTn id="7" dur="500"/>
                                        <p:tgtEl>
                                          <p:spTgt spid="5325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252">
                                            <p:txEl>
                                              <p:pRg st="1" end="1"/>
                                            </p:txEl>
                                          </p:spTgt>
                                        </p:tgtEl>
                                        <p:attrNameLst>
                                          <p:attrName>style.visibility</p:attrName>
                                        </p:attrNameLst>
                                      </p:cBhvr>
                                      <p:to>
                                        <p:strVal val="visible"/>
                                      </p:to>
                                    </p:set>
                                    <p:animEffect transition="in" filter="fade">
                                      <p:cBhvr>
                                        <p:cTn id="16" dur="500"/>
                                        <p:tgtEl>
                                          <p:spTgt spid="5325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252">
                                            <p:txEl>
                                              <p:pRg st="2" end="2"/>
                                            </p:txEl>
                                          </p:spTgt>
                                        </p:tgtEl>
                                        <p:attrNameLst>
                                          <p:attrName>style.visibility</p:attrName>
                                        </p:attrNameLst>
                                      </p:cBhvr>
                                      <p:to>
                                        <p:strVal val="visible"/>
                                      </p:to>
                                    </p:set>
                                    <p:animEffect transition="in" filter="fade">
                                      <p:cBhvr>
                                        <p:cTn id="21" dur="500"/>
                                        <p:tgtEl>
                                          <p:spTgt spid="5325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252">
                                            <p:txEl>
                                              <p:pRg st="3" end="3"/>
                                            </p:txEl>
                                          </p:spTgt>
                                        </p:tgtEl>
                                        <p:attrNameLst>
                                          <p:attrName>style.visibility</p:attrName>
                                        </p:attrNameLst>
                                      </p:cBhvr>
                                      <p:to>
                                        <p:strVal val="visible"/>
                                      </p:to>
                                    </p:set>
                                    <p:animEffect transition="in" filter="fade">
                                      <p:cBhvr>
                                        <p:cTn id="26" dur="500"/>
                                        <p:tgtEl>
                                          <p:spTgt spid="5325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252">
                                            <p:txEl>
                                              <p:pRg st="4" end="4"/>
                                            </p:txEl>
                                          </p:spTgt>
                                        </p:tgtEl>
                                        <p:attrNameLst>
                                          <p:attrName>style.visibility</p:attrName>
                                        </p:attrNameLst>
                                      </p:cBhvr>
                                      <p:to>
                                        <p:strVal val="visible"/>
                                      </p:to>
                                    </p:set>
                                    <p:animEffect transition="in" filter="fade">
                                      <p:cBhvr>
                                        <p:cTn id="31" dur="500"/>
                                        <p:tgtEl>
                                          <p:spTgt spid="5325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3252">
                                            <p:txEl>
                                              <p:pRg st="5" end="5"/>
                                            </p:txEl>
                                          </p:spTgt>
                                        </p:tgtEl>
                                        <p:attrNameLst>
                                          <p:attrName>style.visibility</p:attrName>
                                        </p:attrNameLst>
                                      </p:cBhvr>
                                      <p:to>
                                        <p:strVal val="visible"/>
                                      </p:to>
                                    </p:set>
                                    <p:animEffect transition="in" filter="fade">
                                      <p:cBhvr>
                                        <p:cTn id="36" dur="500"/>
                                        <p:tgtEl>
                                          <p:spTgt spid="5325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3252">
                                            <p:txEl>
                                              <p:pRg st="6" end="6"/>
                                            </p:txEl>
                                          </p:spTgt>
                                        </p:tgtEl>
                                        <p:attrNameLst>
                                          <p:attrName>style.visibility</p:attrName>
                                        </p:attrNameLst>
                                      </p:cBhvr>
                                      <p:to>
                                        <p:strVal val="visible"/>
                                      </p:to>
                                    </p:set>
                                    <p:animEffect transition="in" filter="fade">
                                      <p:cBhvr>
                                        <p:cTn id="41" dur="500"/>
                                        <p:tgtEl>
                                          <p:spTgt spid="532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80" name="Title 4"/>
          <p:cNvSpPr>
            <a:spLocks noGrp="1"/>
          </p:cNvSpPr>
          <p:nvPr>
            <p:ph type="title"/>
          </p:nvPr>
        </p:nvSpPr>
        <p:spPr/>
        <p:txBody>
          <a:bodyPr/>
          <a:lstStyle/>
          <a:p>
            <a:pPr algn="l" eaLnBrk="1" hangingPunct="1"/>
            <a:r>
              <a:rPr lang="en-US" dirty="0" smtClean="0"/>
              <a:t>Tips for collaboration</a:t>
            </a:r>
          </a:p>
        </p:txBody>
      </p:sp>
      <p:sp>
        <p:nvSpPr>
          <p:cNvPr id="50178" name="Content Placeholder 5"/>
          <p:cNvSpPr>
            <a:spLocks noGrp="1"/>
          </p:cNvSpPr>
          <p:nvPr>
            <p:ph idx="1"/>
          </p:nvPr>
        </p:nvSpPr>
        <p:spPr>
          <a:xfrm>
            <a:off x="214282" y="1142984"/>
            <a:ext cx="4480548" cy="5357850"/>
          </a:xfrm>
        </p:spPr>
        <p:txBody>
          <a:bodyPr/>
          <a:lstStyle/>
          <a:p>
            <a:pPr eaLnBrk="1" hangingPunct="1"/>
            <a:r>
              <a:rPr lang="en-US" sz="1800" dirty="0" smtClean="0"/>
              <a:t>It is not testers versus developers</a:t>
            </a:r>
          </a:p>
          <a:p>
            <a:pPr eaLnBrk="1" hangingPunct="1"/>
            <a:r>
              <a:rPr lang="en-US" sz="1800" dirty="0" smtClean="0"/>
              <a:t>Working together helps everybody on the team to improve their skills.</a:t>
            </a:r>
          </a:p>
          <a:p>
            <a:pPr eaLnBrk="1" hangingPunct="1"/>
            <a:r>
              <a:rPr lang="en-US" sz="1800" dirty="0" smtClean="0"/>
              <a:t>No butt covering</a:t>
            </a:r>
          </a:p>
          <a:p>
            <a:pPr eaLnBrk="1" hangingPunct="1"/>
            <a:r>
              <a:rPr lang="en-US" sz="1800" dirty="0" smtClean="0"/>
              <a:t>Use others strengths and let team members know yours to get the best result as a team.</a:t>
            </a:r>
          </a:p>
          <a:p>
            <a:pPr eaLnBrk="1" hangingPunct="1"/>
            <a:r>
              <a:rPr lang="en-US" sz="1800" dirty="0" smtClean="0"/>
              <a:t>Testing tasks do not always need to be done by testers:</a:t>
            </a:r>
          </a:p>
          <a:p>
            <a:pPr lvl="1" eaLnBrk="1" hangingPunct="1"/>
            <a:r>
              <a:rPr lang="en-US" sz="1800" dirty="0" smtClean="0"/>
              <a:t>Automation support from developers</a:t>
            </a:r>
          </a:p>
          <a:p>
            <a:pPr lvl="1" eaLnBrk="1" hangingPunct="1"/>
            <a:r>
              <a:rPr lang="en-US" sz="1800" dirty="0" smtClean="0"/>
              <a:t>Environment setup and management support from sys admin</a:t>
            </a:r>
          </a:p>
          <a:p>
            <a:pPr lvl="1" eaLnBrk="1" hangingPunct="1"/>
            <a:r>
              <a:rPr lang="en-US" sz="1800" dirty="0" smtClean="0"/>
              <a:t>End to end scenario creation from BA etc.</a:t>
            </a:r>
          </a:p>
          <a:p>
            <a:pPr eaLnBrk="1" hangingPunct="1"/>
            <a:endParaRPr lang="en-US" sz="1800" dirty="0" smtClean="0"/>
          </a:p>
        </p:txBody>
      </p:sp>
      <p:pic>
        <p:nvPicPr>
          <p:cNvPr id="7" name="Picture 6" descr="team-holding-hands.jpg"/>
          <p:cNvPicPr>
            <a:picLocks noChangeAspect="1"/>
          </p:cNvPicPr>
          <p:nvPr/>
        </p:nvPicPr>
        <p:blipFill>
          <a:blip r:embed="rId3"/>
          <a:stretch>
            <a:fillRect/>
          </a:stretch>
        </p:blipFill>
        <p:spPr>
          <a:xfrm>
            <a:off x="4738996" y="1751464"/>
            <a:ext cx="4432300" cy="441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lstStyle/>
          <a:p>
            <a:r>
              <a:rPr lang="en-US" dirty="0" smtClean="0"/>
              <a:t>The Testers Bill of Rights</a:t>
            </a:r>
          </a:p>
        </p:txBody>
      </p:sp>
      <p:sp>
        <p:nvSpPr>
          <p:cNvPr id="4" name="Content Placeholder 3"/>
          <p:cNvSpPr>
            <a:spLocks noGrp="1"/>
          </p:cNvSpPr>
          <p:nvPr>
            <p:ph idx="1"/>
          </p:nvPr>
        </p:nvSpPr>
        <p:spPr/>
        <p:txBody>
          <a:bodyPr/>
          <a:lstStyle/>
          <a:p>
            <a:pPr>
              <a:buNone/>
              <a:defRPr/>
            </a:pPr>
            <a:r>
              <a:rPr lang="en-US" sz="3200" dirty="0"/>
              <a:t>You have the right to:</a:t>
            </a:r>
          </a:p>
          <a:p>
            <a:pPr>
              <a:defRPr/>
            </a:pPr>
            <a:r>
              <a:rPr lang="en-US" sz="3200" dirty="0"/>
              <a:t>Ask questions of customers and programmers and receive timely answers</a:t>
            </a:r>
          </a:p>
          <a:p>
            <a:pPr>
              <a:defRPr/>
            </a:pPr>
            <a:r>
              <a:rPr lang="en-US" sz="3200" dirty="0" smtClean="0"/>
              <a:t>Bring </a:t>
            </a:r>
            <a:r>
              <a:rPr lang="en-US" sz="3200" dirty="0"/>
              <a:t>up issues related to quality and process at any time</a:t>
            </a:r>
          </a:p>
          <a:p>
            <a:pPr>
              <a:defRPr/>
            </a:pPr>
            <a:r>
              <a:rPr lang="en-US" sz="3200" dirty="0" smtClean="0"/>
              <a:t>Ask </a:t>
            </a:r>
            <a:r>
              <a:rPr lang="en-US" sz="3200" dirty="0"/>
              <a:t>for and receive help from anyone on the project team, including programmers, managers, and customers</a:t>
            </a:r>
          </a:p>
          <a:p>
            <a:pPr>
              <a:defRPr/>
            </a:pPr>
            <a:r>
              <a:rPr lang="en-US" sz="3200" dirty="0"/>
              <a:t>The tools you need to do your job in a timely manner</a:t>
            </a:r>
          </a:p>
          <a:p>
            <a:endParaRPr lang="en-US" dirty="0"/>
          </a:p>
        </p:txBody>
      </p:sp>
      <p:sp>
        <p:nvSpPr>
          <p:cNvPr id="6" name="TextBox 5"/>
          <p:cNvSpPr txBox="1"/>
          <p:nvPr/>
        </p:nvSpPr>
        <p:spPr>
          <a:xfrm>
            <a:off x="3491880" y="6093296"/>
            <a:ext cx="5426935" cy="400110"/>
          </a:xfrm>
          <a:prstGeom prst="rect">
            <a:avLst/>
          </a:prstGeom>
          <a:noFill/>
        </p:spPr>
        <p:txBody>
          <a:bodyPr wrap="none">
            <a:spAutoFit/>
          </a:bodyPr>
          <a:lstStyle/>
          <a:p>
            <a:pPr>
              <a:buNone/>
              <a:defRPr/>
            </a:pPr>
            <a:r>
              <a:rPr lang="en-US" dirty="0">
                <a:effectLst>
                  <a:glow rad="228600">
                    <a:schemeClr val="accent1">
                      <a:satMod val="175000"/>
                      <a:alpha val="40000"/>
                    </a:schemeClr>
                  </a:glow>
                </a:effectLst>
              </a:rPr>
              <a:t>“Testing Extreme Programming” – Lisa Crispin</a:t>
            </a:r>
          </a:p>
        </p:txBody>
      </p:sp>
      <p:sp>
        <p:nvSpPr>
          <p:cNvPr id="9" name="Oval Callout 8"/>
          <p:cNvSpPr/>
          <p:nvPr/>
        </p:nvSpPr>
        <p:spPr>
          <a:xfrm>
            <a:off x="5724128" y="649883"/>
            <a:ext cx="3456384" cy="1338957"/>
          </a:xfrm>
          <a:prstGeom prst="wedgeEllipseCallout">
            <a:avLst>
              <a:gd name="adj1" fmla="val -67930"/>
              <a:gd name="adj2" fmla="val 26915"/>
            </a:avLst>
          </a:prstGeom>
        </p:spPr>
        <p:style>
          <a:lnRef idx="2">
            <a:schemeClr val="dk1"/>
          </a:lnRef>
          <a:fillRef idx="1">
            <a:schemeClr val="lt1"/>
          </a:fillRef>
          <a:effectRef idx="0">
            <a:schemeClr val="dk1"/>
          </a:effectRef>
          <a:fontRef idx="minor">
            <a:schemeClr val="dk1"/>
          </a:fontRef>
        </p:style>
        <p:txBody>
          <a:bodyPr anchor="ctr"/>
          <a:lstStyle/>
          <a:p>
            <a:pPr>
              <a:buNone/>
              <a:defRPr/>
            </a:pPr>
            <a:r>
              <a:rPr lang="en-US" b="1" i="1" dirty="0">
                <a:latin typeface="Calibri"/>
                <a:cs typeface="Calibri"/>
              </a:rPr>
              <a:t>And what about the right to suggest and challenge 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ln/>
        </p:spPr>
        <p:txBody>
          <a:bodyPr/>
          <a:lstStyle/>
          <a:p>
            <a:r>
              <a:rPr lang="en-US" dirty="0"/>
              <a:t>Writing acceptance criteria</a:t>
            </a:r>
          </a:p>
        </p:txBody>
      </p:sp>
      <p:sp>
        <p:nvSpPr>
          <p:cNvPr id="59397" name="Rectangle 5"/>
          <p:cNvSpPr>
            <a:spLocks noGrp="1" noChangeArrowheads="1"/>
          </p:cNvSpPr>
          <p:nvPr>
            <p:ph idx="1"/>
          </p:nvPr>
        </p:nvSpPr>
        <p:spPr>
          <a:ln/>
        </p:spPr>
        <p:txBody>
          <a:bodyPr/>
          <a:lstStyle/>
          <a:p>
            <a:r>
              <a:rPr lang="en-US" dirty="0"/>
              <a:t>Collaborative</a:t>
            </a:r>
          </a:p>
          <a:p>
            <a:r>
              <a:rPr lang="en-US" dirty="0"/>
              <a:t>How will you know?</a:t>
            </a:r>
          </a:p>
          <a:p>
            <a:r>
              <a:rPr lang="en-US" dirty="0"/>
              <a:t>Multiples per story</a:t>
            </a:r>
          </a:p>
          <a:p>
            <a:r>
              <a:rPr lang="en-US" dirty="0"/>
              <a:t>All or nothing</a:t>
            </a:r>
          </a:p>
        </p:txBody>
      </p:sp>
      <p:pic>
        <p:nvPicPr>
          <p:cNvPr id="5939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3888" y="1485220"/>
            <a:ext cx="3530600" cy="4318000"/>
          </a:xfrm>
          <a:prstGeom prst="rect">
            <a:avLst/>
          </a:prstGeom>
          <a:noFill/>
          <a:ln w="12700" cap="flat">
            <a:noFill/>
            <a:miter lim="800000"/>
            <a:headEnd/>
            <a:tailEnd/>
          </a:ln>
        </p:spPr>
      </p:pic>
    </p:spTree>
    <p:extLst>
      <p:ext uri="{BB962C8B-B14F-4D97-AF65-F5344CB8AC3E}">
        <p14:creationId xmlns:p14="http://schemas.microsoft.com/office/powerpoint/2010/main" val="15383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9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93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build="p" bldLvl="5"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title"/>
          </p:nvPr>
        </p:nvSpPr>
        <p:spPr>
          <a:ln/>
        </p:spPr>
        <p:txBody>
          <a:bodyPr/>
          <a:lstStyle/>
          <a:p>
            <a:r>
              <a:rPr lang="en-US" dirty="0"/>
              <a:t>Creating SMART acceptance criteria</a:t>
            </a:r>
          </a:p>
        </p:txBody>
      </p:sp>
      <p:graphicFrame>
        <p:nvGraphicFramePr>
          <p:cNvPr id="61444" name="Group 4"/>
          <p:cNvGraphicFramePr>
            <a:graphicFrameLocks noGrp="1"/>
          </p:cNvGraphicFramePr>
          <p:nvPr>
            <p:extLst>
              <p:ext uri="{D42A27DB-BD31-4B8C-83A1-F6EECF244321}">
                <p14:modId xmlns:p14="http://schemas.microsoft.com/office/powerpoint/2010/main" val="135485912"/>
              </p:ext>
            </p:extLst>
          </p:nvPr>
        </p:nvGraphicFramePr>
        <p:xfrm>
          <a:off x="457200" y="1181100"/>
          <a:ext cx="8243888" cy="5080000"/>
        </p:xfrm>
        <a:graphic>
          <a:graphicData uri="http://schemas.openxmlformats.org/drawingml/2006/table">
            <a:tbl>
              <a:tblPr/>
              <a:tblGrid>
                <a:gridCol w="2293938"/>
                <a:gridCol w="5949950"/>
              </a:tblGrid>
              <a:tr h="1016000">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3000" b="1" i="0" u="none" strike="noStrike" cap="none" normalizeH="0" baseline="0" dirty="0">
                          <a:ln>
                            <a:noFill/>
                          </a:ln>
                          <a:solidFill>
                            <a:schemeClr val="tx1"/>
                          </a:solidFill>
                          <a:effectLst/>
                          <a:latin typeface="Calibri" pitchFamily="34" charset="0"/>
                          <a:ea typeface="ヒラギノ角ゴ ProN W3" pitchFamily="-112" charset="-128"/>
                          <a:cs typeface="Calibri" pitchFamily="34" charset="0"/>
                          <a:sym typeface="Arial" pitchFamily="-112" charset="0"/>
                        </a:rPr>
                        <a:t>S</a:t>
                      </a:r>
                      <a:r>
                        <a:rPr kumimoji="0" lang="en-US" sz="2800" b="1" i="0" u="none" strike="noStrike" cap="none" normalizeH="0" baseline="0" dirty="0">
                          <a:ln>
                            <a:noFill/>
                          </a:ln>
                          <a:solidFill>
                            <a:srgbClr val="4D4D4D"/>
                          </a:solidFill>
                          <a:effectLst/>
                          <a:latin typeface="Calibri" pitchFamily="34" charset="0"/>
                          <a:ea typeface="ヒラギノ角ゴ ProN W3" pitchFamily="-112" charset="-128"/>
                          <a:cs typeface="Calibri" pitchFamily="34" charset="0"/>
                          <a:sym typeface="Arial" pitchFamily="-112" charset="0"/>
                        </a:rPr>
                        <a:t>pecific</a:t>
                      </a:r>
                    </a:p>
                  </a:txBody>
                  <a:tcPr marL="88900" marR="88900" marT="88900" marB="88900" anchor="ctr" horzOverflow="overflow">
                    <a:lnL w="25400" cap="flat" cmpd="sng" algn="ctr">
                      <a:solidFill>
                        <a:srgbClr val="7E7E7E"/>
                      </a:solidFill>
                      <a:prstDash val="solid"/>
                      <a:round/>
                      <a:headEnd type="none" w="med" len="med"/>
                      <a:tailEnd type="none" w="med" len="med"/>
                    </a:lnL>
                    <a:lnR w="76200" cap="flat" cmpd="sng" algn="ctr">
                      <a:solidFill>
                        <a:srgbClr val="7E7E7E"/>
                      </a:solidFill>
                      <a:prstDash val="solid"/>
                      <a:round/>
                      <a:headEnd type="none" w="med" len="med"/>
                      <a:tailEnd type="none" w="med" len="med"/>
                    </a:lnR>
                    <a:lnT w="254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96B825"/>
                    </a:solidFill>
                  </a:tcPr>
                </a:tc>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2800" b="0" i="0" u="none" strike="noStrike" cap="none" normalizeH="0" baseline="0" dirty="0">
                          <a:ln>
                            <a:noFill/>
                          </a:ln>
                          <a:solidFill>
                            <a:schemeClr val="tx1"/>
                          </a:solidFill>
                          <a:effectLst/>
                          <a:latin typeface="Calibri" pitchFamily="34" charset="0"/>
                          <a:ea typeface="ヒラギノ角ゴ ProN W3" pitchFamily="-112" charset="-128"/>
                          <a:cs typeface="Calibri" pitchFamily="34" charset="0"/>
                          <a:sym typeface="Arial" pitchFamily="-112" charset="0"/>
                        </a:rPr>
                        <a:t>Explicitly defined and definite</a:t>
                      </a:r>
                    </a:p>
                  </a:txBody>
                  <a:tcPr marL="114300" marR="114300" marT="114300" marB="114300" anchor="ctr" horzOverflow="overflow">
                    <a:lnL w="76200" cap="flat" cmpd="sng" algn="ctr">
                      <a:solidFill>
                        <a:srgbClr val="7E7E7E"/>
                      </a:solidFill>
                      <a:prstDash val="solid"/>
                      <a:round/>
                      <a:headEnd type="none" w="med" len="med"/>
                      <a:tailEnd type="none" w="med" len="med"/>
                    </a:lnL>
                    <a:lnR w="25400" cap="flat" cmpd="sng" algn="ctr">
                      <a:solidFill>
                        <a:srgbClr val="7E7E7E"/>
                      </a:solidFill>
                      <a:prstDash val="solid"/>
                      <a:round/>
                      <a:headEnd type="none" w="med" len="med"/>
                      <a:tailEnd type="none" w="med" len="med"/>
                    </a:lnR>
                    <a:lnT w="254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96B825"/>
                    </a:solidFill>
                  </a:tcPr>
                </a:tc>
              </a:tr>
              <a:tr h="1016000">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3000" b="1"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M</a:t>
                      </a:r>
                      <a:r>
                        <a:rPr kumimoji="0" lang="en-US" sz="2800" b="1" i="0" u="none" strike="noStrike" cap="none" normalizeH="0" baseline="0">
                          <a:ln>
                            <a:noFill/>
                          </a:ln>
                          <a:solidFill>
                            <a:srgbClr val="4D4D4D"/>
                          </a:solidFill>
                          <a:effectLst/>
                          <a:latin typeface="Calibri" pitchFamily="34" charset="0"/>
                          <a:ea typeface="ヒラギノ角ゴ ProN W3" pitchFamily="-112" charset="-128"/>
                          <a:cs typeface="Calibri" pitchFamily="34" charset="0"/>
                          <a:sym typeface="Arial" pitchFamily="-112" charset="0"/>
                        </a:rPr>
                        <a:t>easurable</a:t>
                      </a:r>
                    </a:p>
                  </a:txBody>
                  <a:tcPr marL="88900" marR="88900" marT="88900" marB="88900" anchor="ctr" horzOverflow="overflow">
                    <a:lnL w="25400" cap="flat" cmpd="sng" algn="ctr">
                      <a:solidFill>
                        <a:srgbClr val="7E7E7E"/>
                      </a:solidFill>
                      <a:prstDash val="solid"/>
                      <a:round/>
                      <a:headEnd type="none" w="med" len="med"/>
                      <a:tailEnd type="none" w="med" len="med"/>
                    </a:lnL>
                    <a:lnR w="762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6293FE"/>
                    </a:solidFill>
                  </a:tcPr>
                </a:tc>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2800" b="0"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Possible to observe and quantify</a:t>
                      </a:r>
                    </a:p>
                  </a:txBody>
                  <a:tcPr marL="114300" marR="114300" marT="114300" marB="114300" anchor="ctr" horzOverflow="overflow">
                    <a:lnL w="76200" cap="flat" cmpd="sng" algn="ctr">
                      <a:solidFill>
                        <a:srgbClr val="7E7E7E"/>
                      </a:solidFill>
                      <a:prstDash val="solid"/>
                      <a:round/>
                      <a:headEnd type="none" w="med" len="med"/>
                      <a:tailEnd type="none" w="med" len="med"/>
                    </a:lnL>
                    <a:lnR w="254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6293FE"/>
                    </a:solidFill>
                  </a:tcPr>
                </a:tc>
              </a:tr>
              <a:tr h="1016000">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3000" b="1"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A</a:t>
                      </a:r>
                      <a:r>
                        <a:rPr kumimoji="0" lang="en-US" sz="2800" b="1" i="0" u="none" strike="noStrike" cap="none" normalizeH="0" baseline="0">
                          <a:ln>
                            <a:noFill/>
                          </a:ln>
                          <a:solidFill>
                            <a:srgbClr val="4D4D4D"/>
                          </a:solidFill>
                          <a:effectLst/>
                          <a:latin typeface="Calibri" pitchFamily="34" charset="0"/>
                          <a:ea typeface="ヒラギノ角ゴ ProN W3" pitchFamily="-112" charset="-128"/>
                          <a:cs typeface="Calibri" pitchFamily="34" charset="0"/>
                          <a:sym typeface="Arial" pitchFamily="-112" charset="0"/>
                        </a:rPr>
                        <a:t>chievable</a:t>
                      </a:r>
                    </a:p>
                  </a:txBody>
                  <a:tcPr marL="88900" marR="88900" marT="88900" marB="88900" anchor="ctr" horzOverflow="overflow">
                    <a:lnL w="25400" cap="flat" cmpd="sng" algn="ctr">
                      <a:solidFill>
                        <a:srgbClr val="7E7E7E"/>
                      </a:solidFill>
                      <a:prstDash val="solid"/>
                      <a:round/>
                      <a:headEnd type="none" w="med" len="med"/>
                      <a:tailEnd type="none" w="med" len="med"/>
                    </a:lnL>
                    <a:lnR w="762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A072FD"/>
                    </a:solidFill>
                  </a:tcPr>
                </a:tc>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2800" b="0" i="0" u="none" strike="noStrike" cap="none" normalizeH="0" baseline="0" dirty="0">
                          <a:ln>
                            <a:noFill/>
                          </a:ln>
                          <a:solidFill>
                            <a:schemeClr val="tx1"/>
                          </a:solidFill>
                          <a:effectLst/>
                          <a:latin typeface="Calibri" pitchFamily="34" charset="0"/>
                          <a:ea typeface="ヒラギノ角ゴ ProN W3" pitchFamily="-112" charset="-128"/>
                          <a:cs typeface="Calibri" pitchFamily="34" charset="0"/>
                          <a:sym typeface="Arial" pitchFamily="-112" charset="0"/>
                        </a:rPr>
                        <a:t>Capable of existing/taking place</a:t>
                      </a:r>
                    </a:p>
                  </a:txBody>
                  <a:tcPr marL="114300" marR="114300" marT="114300" marB="114300" anchor="ctr" horzOverflow="overflow">
                    <a:lnL w="76200" cap="flat" cmpd="sng" algn="ctr">
                      <a:solidFill>
                        <a:srgbClr val="7E7E7E"/>
                      </a:solidFill>
                      <a:prstDash val="solid"/>
                      <a:round/>
                      <a:headEnd type="none" w="med" len="med"/>
                      <a:tailEnd type="none" w="med" len="med"/>
                    </a:lnL>
                    <a:lnR w="254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A072FD"/>
                    </a:solidFill>
                  </a:tcPr>
                </a:tc>
              </a:tr>
              <a:tr h="1016000">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3000" b="1"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R</a:t>
                      </a:r>
                      <a:r>
                        <a:rPr kumimoji="0" lang="en-US" sz="2800" b="1" i="0" u="none" strike="noStrike" cap="none" normalizeH="0" baseline="0">
                          <a:ln>
                            <a:noFill/>
                          </a:ln>
                          <a:solidFill>
                            <a:srgbClr val="4D4D4D"/>
                          </a:solidFill>
                          <a:effectLst/>
                          <a:latin typeface="Calibri" pitchFamily="34" charset="0"/>
                          <a:ea typeface="ヒラギノ角ゴ ProN W3" pitchFamily="-112" charset="-128"/>
                          <a:cs typeface="Calibri" pitchFamily="34" charset="0"/>
                          <a:sym typeface="Arial" pitchFamily="-112" charset="0"/>
                        </a:rPr>
                        <a:t>elevant</a:t>
                      </a:r>
                    </a:p>
                  </a:txBody>
                  <a:tcPr marL="88900" marR="88900" marT="88900" marB="88900" anchor="ctr" horzOverflow="overflow">
                    <a:lnL w="25400" cap="flat" cmpd="sng" algn="ctr">
                      <a:solidFill>
                        <a:srgbClr val="7E7E7E"/>
                      </a:solidFill>
                      <a:prstDash val="solid"/>
                      <a:round/>
                      <a:headEnd type="none" w="med" len="med"/>
                      <a:tailEnd type="none" w="med" len="med"/>
                    </a:lnL>
                    <a:lnR w="762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FE936A"/>
                    </a:solidFill>
                  </a:tcPr>
                </a:tc>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2800" b="0"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Having a connection with the story</a:t>
                      </a:r>
                    </a:p>
                  </a:txBody>
                  <a:tcPr marL="114300" marR="114300" marT="114300" marB="114300" anchor="ctr" horzOverflow="overflow">
                    <a:lnL w="76200" cap="flat" cmpd="sng" algn="ctr">
                      <a:solidFill>
                        <a:srgbClr val="7E7E7E"/>
                      </a:solidFill>
                      <a:prstDash val="solid"/>
                      <a:round/>
                      <a:headEnd type="none" w="med" len="med"/>
                      <a:tailEnd type="none" w="med" len="med"/>
                    </a:lnL>
                    <a:lnR w="254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76200" cap="flat" cmpd="sng" algn="ctr">
                      <a:solidFill>
                        <a:srgbClr val="7E7E7E"/>
                      </a:solidFill>
                      <a:prstDash val="solid"/>
                      <a:round/>
                      <a:headEnd type="none" w="med" len="med"/>
                      <a:tailEnd type="none" w="med" len="med"/>
                    </a:lnB>
                    <a:lnTlToBr>
                      <a:noFill/>
                    </a:lnTlToBr>
                    <a:lnBlToTr>
                      <a:noFill/>
                    </a:lnBlToTr>
                    <a:solidFill>
                      <a:srgbClr val="FE936A"/>
                    </a:solidFill>
                  </a:tcPr>
                </a:tc>
              </a:tr>
              <a:tr h="1016000">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3000" b="1" i="0" u="none" strike="noStrike" cap="none" normalizeH="0" baseline="0">
                          <a:ln>
                            <a:noFill/>
                          </a:ln>
                          <a:solidFill>
                            <a:schemeClr val="tx1"/>
                          </a:solidFill>
                          <a:effectLst/>
                          <a:latin typeface="Calibri" pitchFamily="34" charset="0"/>
                          <a:ea typeface="ヒラギノ角ゴ ProN W3" pitchFamily="-112" charset="-128"/>
                          <a:cs typeface="Calibri" pitchFamily="34" charset="0"/>
                          <a:sym typeface="Arial" pitchFamily="-112" charset="0"/>
                        </a:rPr>
                        <a:t>T</a:t>
                      </a:r>
                      <a:r>
                        <a:rPr kumimoji="0" lang="en-US" sz="2800" b="1" i="0" u="none" strike="noStrike" cap="none" normalizeH="0" baseline="0">
                          <a:ln>
                            <a:noFill/>
                          </a:ln>
                          <a:solidFill>
                            <a:srgbClr val="4D4D4D"/>
                          </a:solidFill>
                          <a:effectLst/>
                          <a:latin typeface="Calibri" pitchFamily="34" charset="0"/>
                          <a:ea typeface="ヒラギノ角ゴ ProN W3" pitchFamily="-112" charset="-128"/>
                          <a:cs typeface="Calibri" pitchFamily="34" charset="0"/>
                          <a:sym typeface="Arial" pitchFamily="-112" charset="0"/>
                        </a:rPr>
                        <a:t>imely</a:t>
                      </a:r>
                    </a:p>
                  </a:txBody>
                  <a:tcPr marL="88900" marR="88900" marT="88900" marB="88900" anchor="ctr" horzOverflow="overflow">
                    <a:lnL w="25400" cap="flat" cmpd="sng" algn="ctr">
                      <a:solidFill>
                        <a:srgbClr val="7E7E7E"/>
                      </a:solidFill>
                      <a:prstDash val="solid"/>
                      <a:round/>
                      <a:headEnd type="none" w="med" len="med"/>
                      <a:tailEnd type="none" w="med" len="med"/>
                    </a:lnL>
                    <a:lnR w="762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25400" cap="flat" cmpd="sng" algn="ctr">
                      <a:solidFill>
                        <a:srgbClr val="7E7E7E"/>
                      </a:solidFill>
                      <a:prstDash val="solid"/>
                      <a:round/>
                      <a:headEnd type="none" w="med" len="med"/>
                      <a:tailEnd type="none" w="med" len="med"/>
                    </a:lnB>
                    <a:lnTlToBr>
                      <a:noFill/>
                    </a:lnTlToBr>
                    <a:lnBlToTr>
                      <a:noFill/>
                    </a:lnBlToTr>
                    <a:solidFill>
                      <a:srgbClr val="FFFCAB"/>
                    </a:solidFill>
                  </a:tcPr>
                </a:tc>
                <a:tc>
                  <a:txBody>
                    <a:bodyPr/>
                    <a:lstStyle/>
                    <a:p>
                      <a:pPr marL="0" marR="0" lvl="0" indent="0" algn="l" defTabSz="914400" rtl="0" eaLnBrk="1" fontAlgn="base" latinLnBrk="0" hangingPunct="1">
                        <a:lnSpc>
                          <a:spcPct val="100000"/>
                        </a:lnSpc>
                        <a:spcBef>
                          <a:spcPct val="0"/>
                        </a:spcBef>
                        <a:spcAft>
                          <a:spcPct val="0"/>
                        </a:spcAft>
                        <a:buClr>
                          <a:srgbClr val="00309D"/>
                        </a:buClr>
                        <a:buSzPct val="150000"/>
                        <a:buFont typeface="Arial" pitchFamily="-112" charset="0"/>
                        <a:buNone/>
                        <a:tabLst>
                          <a:tab pos="914400" algn="l"/>
                        </a:tabLst>
                      </a:pPr>
                      <a:r>
                        <a:rPr kumimoji="0" lang="en-US" sz="2800" b="0" i="0" u="none" strike="noStrike" cap="none" normalizeH="0" baseline="0" dirty="0">
                          <a:ln>
                            <a:noFill/>
                          </a:ln>
                          <a:solidFill>
                            <a:schemeClr val="tx1"/>
                          </a:solidFill>
                          <a:effectLst/>
                          <a:latin typeface="Calibri" pitchFamily="34" charset="0"/>
                          <a:ea typeface="ヒラギノ角ゴ ProN W3" pitchFamily="-112" charset="-128"/>
                          <a:cs typeface="Calibri" pitchFamily="34" charset="0"/>
                          <a:sym typeface="Arial" pitchFamily="-112" charset="0"/>
                        </a:rPr>
                        <a:t>When will the outcome be observed?</a:t>
                      </a:r>
                    </a:p>
                  </a:txBody>
                  <a:tcPr marL="114300" marR="114300" marT="114300" marB="114300" anchor="ctr" horzOverflow="overflow">
                    <a:lnL w="76200" cap="flat" cmpd="sng" algn="ctr">
                      <a:solidFill>
                        <a:srgbClr val="7E7E7E"/>
                      </a:solidFill>
                      <a:prstDash val="solid"/>
                      <a:round/>
                      <a:headEnd type="none" w="med" len="med"/>
                      <a:tailEnd type="none" w="med" len="med"/>
                    </a:lnL>
                    <a:lnR w="25400" cap="flat" cmpd="sng" algn="ctr">
                      <a:solidFill>
                        <a:srgbClr val="7E7E7E"/>
                      </a:solidFill>
                      <a:prstDash val="solid"/>
                      <a:round/>
                      <a:headEnd type="none" w="med" len="med"/>
                      <a:tailEnd type="none" w="med" len="med"/>
                    </a:lnR>
                    <a:lnT w="76200" cap="flat" cmpd="sng" algn="ctr">
                      <a:solidFill>
                        <a:srgbClr val="7E7E7E"/>
                      </a:solidFill>
                      <a:prstDash val="solid"/>
                      <a:round/>
                      <a:headEnd type="none" w="med" len="med"/>
                      <a:tailEnd type="none" w="med" len="med"/>
                    </a:lnT>
                    <a:lnB w="25400" cap="flat" cmpd="sng" algn="ctr">
                      <a:solidFill>
                        <a:srgbClr val="7E7E7E"/>
                      </a:solidFill>
                      <a:prstDash val="solid"/>
                      <a:round/>
                      <a:headEnd type="none" w="med" len="med"/>
                      <a:tailEnd type="none" w="med" len="med"/>
                    </a:lnB>
                    <a:lnTlToBr>
                      <a:noFill/>
                    </a:lnTlToBr>
                    <a:lnBlToTr>
                      <a:noFill/>
                    </a:lnBlToTr>
                    <a:solidFill>
                      <a:srgbClr val="FFFCAB"/>
                    </a:solidFill>
                  </a:tcPr>
                </a:tc>
              </a:tr>
            </a:tbl>
          </a:graphicData>
        </a:graphic>
      </p:graphicFrame>
    </p:spTree>
    <p:extLst>
      <p:ext uri="{BB962C8B-B14F-4D97-AF65-F5344CB8AC3E}">
        <p14:creationId xmlns:p14="http://schemas.microsoft.com/office/powerpoint/2010/main" val="332401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fade">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a:ln/>
        </p:spPr>
        <p:txBody>
          <a:bodyPr/>
          <a:lstStyle/>
          <a:p>
            <a:r>
              <a:rPr lang="en-US" dirty="0"/>
              <a:t>Acceptance criteria samples</a:t>
            </a:r>
          </a:p>
        </p:txBody>
      </p:sp>
      <p:pic>
        <p:nvPicPr>
          <p:cNvPr id="63492" name="Picture 4"/>
          <p:cNvPicPr>
            <a:picLocks noChangeAspect="1" noChangeArrowheads="1"/>
          </p:cNvPicPr>
          <p:nvPr/>
        </p:nvPicPr>
        <p:blipFill>
          <a:blip r:embed="rId3"/>
          <a:srcRect/>
          <a:stretch>
            <a:fillRect/>
          </a:stretch>
        </p:blipFill>
        <p:spPr bwMode="auto">
          <a:xfrm>
            <a:off x="355600" y="1069975"/>
            <a:ext cx="2298700" cy="1739900"/>
          </a:xfrm>
          <a:prstGeom prst="rect">
            <a:avLst/>
          </a:prstGeom>
          <a:noFill/>
          <a:ln w="9525" cap="flat">
            <a:noFill/>
            <a:miter lim="800000"/>
            <a:headEnd/>
            <a:tailEnd/>
          </a:ln>
        </p:spPr>
      </p:pic>
      <p:sp>
        <p:nvSpPr>
          <p:cNvPr id="63493" name="Rectangle 5"/>
          <p:cNvSpPr>
            <a:spLocks/>
          </p:cNvSpPr>
          <p:nvPr/>
        </p:nvSpPr>
        <p:spPr bwMode="auto">
          <a:xfrm>
            <a:off x="3487738" y="1114425"/>
            <a:ext cx="5346700" cy="1181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Given</a:t>
            </a:r>
            <a:r>
              <a:rPr lang="en-US" sz="1400" dirty="0">
                <a:solidFill>
                  <a:schemeClr val="tx1"/>
                </a:solidFill>
                <a:latin typeface="Arial" pitchFamily="-112" charset="0"/>
                <a:ea typeface="Arial" pitchFamily="-112" charset="0"/>
                <a:cs typeface="Arial" pitchFamily="-112" charset="0"/>
                <a:sym typeface="Arial" pitchFamily="-112" charset="0"/>
              </a:rPr>
              <a:t> the customer has one transaction account and one credit account</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When</a:t>
            </a:r>
            <a:r>
              <a:rPr lang="en-US" sz="1400" dirty="0">
                <a:solidFill>
                  <a:schemeClr val="tx1"/>
                </a:solidFill>
                <a:latin typeface="Arial" pitchFamily="-112" charset="0"/>
                <a:ea typeface="Arial" pitchFamily="-112" charset="0"/>
                <a:cs typeface="Arial" pitchFamily="-112" charset="0"/>
                <a:sym typeface="Arial" pitchFamily="-112" charset="0"/>
              </a:rPr>
              <a:t> they have completed logging in</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Then</a:t>
            </a:r>
            <a:r>
              <a:rPr lang="en-US" sz="1400" dirty="0">
                <a:solidFill>
                  <a:schemeClr val="tx1"/>
                </a:solidFill>
                <a:latin typeface="Arial" pitchFamily="-112" charset="0"/>
                <a:ea typeface="Arial" pitchFamily="-112" charset="0"/>
                <a:cs typeface="Arial" pitchFamily="-112" charset="0"/>
                <a:sym typeface="Arial" pitchFamily="-112" charset="0"/>
              </a:rPr>
              <a:t> the screen should show the names and numbers of the two accounts sorted in account number order</a:t>
            </a:r>
          </a:p>
        </p:txBody>
      </p:sp>
      <p:sp>
        <p:nvSpPr>
          <p:cNvPr id="63494" name="Rectangle 6"/>
          <p:cNvSpPr>
            <a:spLocks/>
          </p:cNvSpPr>
          <p:nvPr/>
        </p:nvSpPr>
        <p:spPr bwMode="auto">
          <a:xfrm>
            <a:off x="3481388" y="2332038"/>
            <a:ext cx="534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Given</a:t>
            </a:r>
            <a:r>
              <a:rPr lang="en-US" sz="1400" dirty="0">
                <a:solidFill>
                  <a:schemeClr val="tx1"/>
                </a:solidFill>
                <a:latin typeface="Arial" pitchFamily="-112" charset="0"/>
                <a:ea typeface="Arial" pitchFamily="-112" charset="0"/>
                <a:cs typeface="Arial" pitchFamily="-112" charset="0"/>
                <a:sym typeface="Arial" pitchFamily="-112" charset="0"/>
              </a:rPr>
              <a:t> the customer has just one transaction account</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When</a:t>
            </a:r>
            <a:r>
              <a:rPr lang="en-US" sz="1400" dirty="0">
                <a:solidFill>
                  <a:schemeClr val="tx1"/>
                </a:solidFill>
                <a:latin typeface="Arial" pitchFamily="-112" charset="0"/>
                <a:ea typeface="Arial" pitchFamily="-112" charset="0"/>
                <a:cs typeface="Arial" pitchFamily="-112" charset="0"/>
                <a:sym typeface="Arial" pitchFamily="-112" charset="0"/>
              </a:rPr>
              <a:t> they have completed logging in</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Then</a:t>
            </a:r>
            <a:r>
              <a:rPr lang="en-US" sz="1400" dirty="0">
                <a:solidFill>
                  <a:schemeClr val="tx1"/>
                </a:solidFill>
                <a:latin typeface="Arial" pitchFamily="-112" charset="0"/>
                <a:ea typeface="Arial" pitchFamily="-112" charset="0"/>
                <a:cs typeface="Arial" pitchFamily="-112" charset="0"/>
                <a:sym typeface="Arial" pitchFamily="-112" charset="0"/>
              </a:rPr>
              <a:t> the screen should show the name and number of the account</a:t>
            </a:r>
          </a:p>
        </p:txBody>
      </p:sp>
      <p:sp>
        <p:nvSpPr>
          <p:cNvPr id="63495" name="Rectangle 7"/>
          <p:cNvSpPr>
            <a:spLocks/>
          </p:cNvSpPr>
          <p:nvPr/>
        </p:nvSpPr>
        <p:spPr bwMode="auto">
          <a:xfrm>
            <a:off x="3492500" y="3340100"/>
            <a:ext cx="38608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Given</a:t>
            </a:r>
            <a:r>
              <a:rPr lang="en-US" sz="1400" dirty="0">
                <a:solidFill>
                  <a:schemeClr val="tx1"/>
                </a:solidFill>
                <a:latin typeface="Arial" pitchFamily="-112" charset="0"/>
                <a:ea typeface="Arial" pitchFamily="-112" charset="0"/>
                <a:cs typeface="Arial" pitchFamily="-112" charset="0"/>
                <a:sym typeface="Arial" pitchFamily="-112" charset="0"/>
              </a:rPr>
              <a:t> the customer has no accounts</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When</a:t>
            </a:r>
            <a:r>
              <a:rPr lang="en-US" sz="1400" dirty="0">
                <a:solidFill>
                  <a:schemeClr val="tx1"/>
                </a:solidFill>
                <a:latin typeface="Arial" pitchFamily="-112" charset="0"/>
                <a:ea typeface="Arial" pitchFamily="-112" charset="0"/>
                <a:cs typeface="Arial" pitchFamily="-112" charset="0"/>
                <a:sym typeface="Arial" pitchFamily="-112" charset="0"/>
              </a:rPr>
              <a:t> they have completed logging in</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Then</a:t>
            </a:r>
            <a:r>
              <a:rPr lang="en-US" sz="1400" dirty="0">
                <a:solidFill>
                  <a:schemeClr val="tx1"/>
                </a:solidFill>
                <a:latin typeface="Arial" pitchFamily="-112" charset="0"/>
                <a:ea typeface="Arial" pitchFamily="-112" charset="0"/>
                <a:cs typeface="Arial" pitchFamily="-112" charset="0"/>
                <a:sym typeface="Arial" pitchFamily="-112" charset="0"/>
              </a:rPr>
              <a:t> the screen should show a message stating that no accounts are available</a:t>
            </a:r>
          </a:p>
        </p:txBody>
      </p:sp>
      <p:sp>
        <p:nvSpPr>
          <p:cNvPr id="63496" name="Rectangle 8"/>
          <p:cNvSpPr>
            <a:spLocks/>
          </p:cNvSpPr>
          <p:nvPr/>
        </p:nvSpPr>
        <p:spPr bwMode="auto">
          <a:xfrm>
            <a:off x="3482975" y="4391025"/>
            <a:ext cx="4076700" cy="977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Given</a:t>
            </a:r>
            <a:r>
              <a:rPr lang="en-US" sz="1400" dirty="0">
                <a:solidFill>
                  <a:schemeClr val="tx1"/>
                </a:solidFill>
                <a:latin typeface="Arial" pitchFamily="-112" charset="0"/>
                <a:ea typeface="Arial" pitchFamily="-112" charset="0"/>
                <a:cs typeface="Arial" pitchFamily="-112" charset="0"/>
                <a:sym typeface="Arial" pitchFamily="-112" charset="0"/>
              </a:rPr>
              <a:t> the customer has more than 20 accounts</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When</a:t>
            </a:r>
            <a:r>
              <a:rPr lang="en-US" sz="1400" dirty="0">
                <a:solidFill>
                  <a:schemeClr val="tx1"/>
                </a:solidFill>
                <a:latin typeface="Arial" pitchFamily="-112" charset="0"/>
                <a:ea typeface="Arial" pitchFamily="-112" charset="0"/>
                <a:cs typeface="Arial" pitchFamily="-112" charset="0"/>
                <a:sym typeface="Arial" pitchFamily="-112" charset="0"/>
              </a:rPr>
              <a:t> they have completed logging in</a:t>
            </a:r>
            <a:endParaRPr lang="en-US" sz="1600" dirty="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dirty="0">
                <a:solidFill>
                  <a:schemeClr val="tx1"/>
                </a:solidFill>
                <a:latin typeface="Arial" pitchFamily="-112" charset="0"/>
                <a:ea typeface="Arial" pitchFamily="-112" charset="0"/>
                <a:cs typeface="Arial" pitchFamily="-112" charset="0"/>
                <a:sym typeface="Arial" pitchFamily="-112" charset="0"/>
              </a:rPr>
              <a:t>Then</a:t>
            </a:r>
            <a:r>
              <a:rPr lang="en-US" sz="1400" dirty="0">
                <a:solidFill>
                  <a:schemeClr val="tx1"/>
                </a:solidFill>
                <a:latin typeface="Arial" pitchFamily="-112" charset="0"/>
                <a:ea typeface="Arial" pitchFamily="-112" charset="0"/>
                <a:cs typeface="Arial" pitchFamily="-112" charset="0"/>
                <a:sym typeface="Arial" pitchFamily="-112" charset="0"/>
              </a:rPr>
              <a:t> the screen should show the first 20 accounts (in account number order) only</a:t>
            </a:r>
          </a:p>
        </p:txBody>
      </p:sp>
      <p:grpSp>
        <p:nvGrpSpPr>
          <p:cNvPr id="63497" name="Group 9"/>
          <p:cNvGrpSpPr>
            <a:grpSpLocks/>
          </p:cNvGrpSpPr>
          <p:nvPr/>
        </p:nvGrpSpPr>
        <p:grpSpPr bwMode="auto">
          <a:xfrm>
            <a:off x="887413" y="3479800"/>
            <a:ext cx="2359025" cy="698500"/>
            <a:chOff x="0" y="0"/>
            <a:chExt cx="1486" cy="440"/>
          </a:xfrm>
        </p:grpSpPr>
        <p:sp>
          <p:nvSpPr>
            <p:cNvPr id="63498" name="AutoShape 10"/>
            <p:cNvSpPr>
              <a:spLocks/>
            </p:cNvSpPr>
            <p:nvPr/>
          </p:nvSpPr>
          <p:spPr bwMode="auto">
            <a:xfrm>
              <a:off x="0" y="0"/>
              <a:ext cx="1486" cy="440"/>
            </a:xfrm>
            <a:prstGeom prst="rightArrow">
              <a:avLst>
                <a:gd name="adj1" fmla="val 50000"/>
                <a:gd name="adj2" fmla="val 4997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499" name="Rectangle 11"/>
            <p:cNvSpPr>
              <a:spLocks/>
            </p:cNvSpPr>
            <p:nvPr/>
          </p:nvSpPr>
          <p:spPr bwMode="auto">
            <a:xfrm>
              <a:off x="0" y="128"/>
              <a:ext cx="1376"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grpSp>
        <p:nvGrpSpPr>
          <p:cNvPr id="63500" name="Group 12"/>
          <p:cNvGrpSpPr>
            <a:grpSpLocks/>
          </p:cNvGrpSpPr>
          <p:nvPr/>
        </p:nvGrpSpPr>
        <p:grpSpPr bwMode="auto">
          <a:xfrm>
            <a:off x="874713" y="4543425"/>
            <a:ext cx="2362200" cy="663575"/>
            <a:chOff x="0" y="0"/>
            <a:chExt cx="1487" cy="418"/>
          </a:xfrm>
        </p:grpSpPr>
        <p:sp>
          <p:nvSpPr>
            <p:cNvPr id="63501" name="AutoShape 13"/>
            <p:cNvSpPr>
              <a:spLocks/>
            </p:cNvSpPr>
            <p:nvPr/>
          </p:nvSpPr>
          <p:spPr bwMode="auto">
            <a:xfrm>
              <a:off x="0" y="0"/>
              <a:ext cx="1487" cy="418"/>
            </a:xfrm>
            <a:prstGeom prst="rightArrow">
              <a:avLst>
                <a:gd name="adj1" fmla="val 50000"/>
                <a:gd name="adj2" fmla="val 50001"/>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2" name="Rectangle 14"/>
            <p:cNvSpPr>
              <a:spLocks/>
            </p:cNvSpPr>
            <p:nvPr/>
          </p:nvSpPr>
          <p:spPr bwMode="auto">
            <a:xfrm>
              <a:off x="0" y="117"/>
              <a:ext cx="1384"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dirty="0">
                  <a:solidFill>
                    <a:srgbClr val="FFFFFF"/>
                  </a:solidFill>
                  <a:latin typeface="Arial" pitchFamily="-112" charset="0"/>
                  <a:ea typeface="Arial" pitchFamily="-112" charset="0"/>
                  <a:cs typeface="Arial" pitchFamily="-112" charset="0"/>
                  <a:sym typeface="Arial" pitchFamily="-112" charset="0"/>
                </a:rPr>
                <a:t>Alternate path</a:t>
              </a:r>
            </a:p>
          </p:txBody>
        </p:sp>
      </p:grpSp>
      <p:sp>
        <p:nvSpPr>
          <p:cNvPr id="63503" name="Rectangle 15"/>
          <p:cNvSpPr>
            <a:spLocks/>
          </p:cNvSpPr>
          <p:nvPr/>
        </p:nvSpPr>
        <p:spPr bwMode="auto">
          <a:xfrm>
            <a:off x="3487738" y="5438775"/>
            <a:ext cx="4699000" cy="12319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l">
              <a:spcBef>
                <a:spcPts val="325"/>
              </a:spcBef>
            </a:pPr>
            <a:r>
              <a:rPr lang="en-US" sz="1400" b="1">
                <a:solidFill>
                  <a:schemeClr val="tx1"/>
                </a:solidFill>
                <a:latin typeface="Arial" pitchFamily="-112" charset="0"/>
                <a:ea typeface="Arial" pitchFamily="-112" charset="0"/>
                <a:cs typeface="Arial" pitchFamily="-112" charset="0"/>
                <a:sym typeface="Arial" pitchFamily="-112" charset="0"/>
              </a:rPr>
              <a:t>Given</a:t>
            </a:r>
            <a:r>
              <a:rPr lang="en-US" sz="1400">
                <a:solidFill>
                  <a:schemeClr val="tx1"/>
                </a:solidFill>
                <a:latin typeface="Arial" pitchFamily="-112" charset="0"/>
                <a:ea typeface="Arial" pitchFamily="-112" charset="0"/>
                <a:cs typeface="Arial" pitchFamily="-112" charset="0"/>
                <a:sym typeface="Arial" pitchFamily="-112" charset="0"/>
              </a:rPr>
              <a:t> the customer has some accounts</a:t>
            </a:r>
            <a:endParaRPr lang="en-US" sz="160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a:solidFill>
                  <a:schemeClr val="tx1"/>
                </a:solidFill>
                <a:latin typeface="Arial" pitchFamily="-112" charset="0"/>
                <a:ea typeface="Arial" pitchFamily="-112" charset="0"/>
                <a:cs typeface="Arial" pitchFamily="-112" charset="0"/>
                <a:sym typeface="Arial" pitchFamily="-112" charset="0"/>
              </a:rPr>
              <a:t>When</a:t>
            </a:r>
            <a:r>
              <a:rPr lang="en-US" sz="1400">
                <a:solidFill>
                  <a:schemeClr val="tx1"/>
                </a:solidFill>
                <a:latin typeface="Arial" pitchFamily="-112" charset="0"/>
                <a:ea typeface="Arial" pitchFamily="-112" charset="0"/>
                <a:cs typeface="Arial" pitchFamily="-112" charset="0"/>
                <a:sym typeface="Arial" pitchFamily="-112" charset="0"/>
              </a:rPr>
              <a:t> they have completed logging in</a:t>
            </a:r>
            <a:endParaRPr lang="en-US" sz="160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a:solidFill>
                  <a:schemeClr val="tx1"/>
                </a:solidFill>
                <a:latin typeface="Arial" pitchFamily="-112" charset="0"/>
                <a:ea typeface="Arial" pitchFamily="-112" charset="0"/>
                <a:cs typeface="Arial" pitchFamily="-112" charset="0"/>
                <a:sym typeface="Arial" pitchFamily="-112" charset="0"/>
              </a:rPr>
              <a:t>And</a:t>
            </a:r>
            <a:r>
              <a:rPr lang="en-US" sz="1400">
                <a:solidFill>
                  <a:schemeClr val="tx1"/>
                </a:solidFill>
                <a:latin typeface="Arial" pitchFamily="-112" charset="0"/>
                <a:ea typeface="Arial" pitchFamily="-112" charset="0"/>
                <a:cs typeface="Arial" pitchFamily="-112" charset="0"/>
                <a:sym typeface="Arial" pitchFamily="-112" charset="0"/>
              </a:rPr>
              <a:t> the system cannot retrieve the account details</a:t>
            </a:r>
            <a:endParaRPr lang="en-US" sz="1600">
              <a:solidFill>
                <a:schemeClr val="tx1"/>
              </a:solidFill>
              <a:latin typeface="Arial" pitchFamily="-112" charset="0"/>
              <a:ea typeface="Arial" pitchFamily="-112" charset="0"/>
              <a:cs typeface="Arial" pitchFamily="-112" charset="0"/>
              <a:sym typeface="Arial" pitchFamily="-112" charset="0"/>
            </a:endParaRPr>
          </a:p>
          <a:p>
            <a:pPr algn="l">
              <a:spcBef>
                <a:spcPts val="325"/>
              </a:spcBef>
            </a:pPr>
            <a:r>
              <a:rPr lang="en-US" sz="1400" b="1">
                <a:solidFill>
                  <a:schemeClr val="tx1"/>
                </a:solidFill>
                <a:latin typeface="Arial" pitchFamily="-112" charset="0"/>
                <a:ea typeface="Arial" pitchFamily="-112" charset="0"/>
                <a:cs typeface="Arial" pitchFamily="-112" charset="0"/>
                <a:sym typeface="Arial" pitchFamily="-112" charset="0"/>
              </a:rPr>
              <a:t>Then</a:t>
            </a:r>
            <a:r>
              <a:rPr lang="en-US" sz="1400">
                <a:solidFill>
                  <a:schemeClr val="tx1"/>
                </a:solidFill>
                <a:latin typeface="Arial" pitchFamily="-112" charset="0"/>
                <a:ea typeface="Arial" pitchFamily="-112" charset="0"/>
                <a:cs typeface="Arial" pitchFamily="-112" charset="0"/>
                <a:sym typeface="Arial" pitchFamily="-112" charset="0"/>
              </a:rPr>
              <a:t> the screen should show an error message with associated code and details to contact for support</a:t>
            </a:r>
          </a:p>
        </p:txBody>
      </p:sp>
      <p:grpSp>
        <p:nvGrpSpPr>
          <p:cNvPr id="63504" name="Group 16"/>
          <p:cNvGrpSpPr>
            <a:grpSpLocks/>
          </p:cNvGrpSpPr>
          <p:nvPr/>
        </p:nvGrpSpPr>
        <p:grpSpPr bwMode="auto">
          <a:xfrm>
            <a:off x="890588" y="5680075"/>
            <a:ext cx="2362200" cy="758825"/>
            <a:chOff x="0" y="0"/>
            <a:chExt cx="1487" cy="478"/>
          </a:xfrm>
        </p:grpSpPr>
        <p:sp>
          <p:nvSpPr>
            <p:cNvPr id="63505" name="AutoShape 17"/>
            <p:cNvSpPr>
              <a:spLocks/>
            </p:cNvSpPr>
            <p:nvPr/>
          </p:nvSpPr>
          <p:spPr bwMode="auto">
            <a:xfrm>
              <a:off x="0" y="0"/>
              <a:ext cx="1487" cy="478"/>
            </a:xfrm>
            <a:prstGeom prst="rightArrow">
              <a:avLst>
                <a:gd name="adj1" fmla="val 50000"/>
                <a:gd name="adj2" fmla="val 50004"/>
              </a:avLst>
            </a:prstGeom>
            <a:solidFill>
              <a:srgbClr val="3C8C92"/>
            </a:solidFill>
            <a:ln w="25400" cap="flat">
              <a:noFill/>
              <a:round/>
              <a:headEnd type="none" w="med" len="med"/>
              <a:tailEnd type="none" w="med" len="med"/>
            </a:ln>
          </p:spPr>
          <p:txBody>
            <a:bodyPr lIns="0" tIns="0" rIns="0" bIns="0">
              <a:prstTxWarp prst="textNoShape">
                <a:avLst/>
              </a:prstTxWarp>
            </a:bodyPr>
            <a:lstStyle/>
            <a:p>
              <a:endParaRPr lang="en-US"/>
            </a:p>
          </p:txBody>
        </p:sp>
        <p:sp>
          <p:nvSpPr>
            <p:cNvPr id="63506" name="Rectangle 18"/>
            <p:cNvSpPr>
              <a:spLocks/>
            </p:cNvSpPr>
            <p:nvPr/>
          </p:nvSpPr>
          <p:spPr bwMode="auto">
            <a:xfrm>
              <a:off x="0" y="147"/>
              <a:ext cx="1368" cy="184"/>
            </a:xfrm>
            <a:prstGeom prst="rect">
              <a:avLst/>
            </a:prstGeom>
            <a:noFill/>
            <a:ln w="12700" cap="flat">
              <a:noFill/>
              <a:miter lim="800000"/>
              <a:headEnd type="none" w="med" len="med"/>
              <a:tailEnd type="none" w="med" len="med"/>
            </a:ln>
          </p:spPr>
          <p:txBody>
            <a:bodyPr lIns="38100" tIns="38100" rIns="38100" bIns="38100" anchor="ctr">
              <a:prstTxWarp prst="textNoShape">
                <a:avLst/>
              </a:prstTxWarp>
            </a:bodyPr>
            <a:lstStyle/>
            <a:p>
              <a:pPr>
                <a:spcBef>
                  <a:spcPts val="475"/>
                </a:spcBef>
              </a:pPr>
              <a:r>
                <a:rPr lang="en-US" sz="1600">
                  <a:solidFill>
                    <a:srgbClr val="FFFFFF"/>
                  </a:solidFill>
                  <a:latin typeface="Arial" pitchFamily="-112" charset="0"/>
                  <a:ea typeface="Arial" pitchFamily="-112" charset="0"/>
                  <a:cs typeface="Arial" pitchFamily="-112" charset="0"/>
                  <a:sym typeface="Arial" pitchFamily="-112" charset="0"/>
                </a:rPr>
                <a:t>Bad path</a:t>
              </a:r>
            </a:p>
          </p:txBody>
        </p:sp>
      </p:grpSp>
    </p:spTree>
    <p:extLst>
      <p:ext uri="{BB962C8B-B14F-4D97-AF65-F5344CB8AC3E}">
        <p14:creationId xmlns:p14="http://schemas.microsoft.com/office/powerpoint/2010/main" val="355145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fade">
                                      <p:cBhvr>
                                        <p:cTn id="7" dur="500"/>
                                        <p:tgtEl>
                                          <p:spTgt spid="634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fade">
                                      <p:cBhvr>
                                        <p:cTn id="12" dur="500"/>
                                        <p:tgtEl>
                                          <p:spTgt spid="63494"/>
                                        </p:tgtEl>
                                      </p:cBhvr>
                                    </p:animEffect>
                                  </p:childTnLst>
                                </p:cTn>
                              </p:par>
                              <p:par>
                                <p:cTn id="13" presetID="3" presetClass="emph" presetSubtype="2" fill="hold" grpId="0" nodeType="withEffect">
                                  <p:stCondLst>
                                    <p:cond delay="0"/>
                                  </p:stCondLst>
                                  <p:childTnLst>
                                    <p:animClr clrSpc="rgb" dir="cw">
                                      <p:cBhvr override="childStyle">
                                        <p:cTn id="14" dur="500" fill="hold"/>
                                        <p:tgtEl>
                                          <p:spTgt spid="63493"/>
                                        </p:tgtEl>
                                        <p:attrNameLst>
                                          <p:attrName>style.color</p:attrName>
                                        </p:attrNameLst>
                                      </p:cBhvr>
                                      <p:to>
                                        <a:srgbClr val="C8C8CD"/>
                                      </p:to>
                                    </p:animClr>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nodeType="clickEffect">
                                  <p:stCondLst>
                                    <p:cond delay="0"/>
                                  </p:stCondLst>
                                  <p:childTnLst>
                                    <p:set>
                                      <p:cBhvr>
                                        <p:cTn id="18" dur="1" fill="hold">
                                          <p:stCondLst>
                                            <p:cond delay="499"/>
                                          </p:stCondLst>
                                        </p:cTn>
                                        <p:tgtEl>
                                          <p:spTgt spid="63497"/>
                                        </p:tgtEl>
                                        <p:attrNameLst>
                                          <p:attrName>style.visibility</p:attrName>
                                        </p:attrNameLst>
                                      </p:cBhvr>
                                      <p:to>
                                        <p:strVal val="visible"/>
                                      </p:to>
                                    </p:set>
                                  </p:childTnLst>
                                </p:cTn>
                              </p:par>
                              <p:par>
                                <p:cTn id="19" presetID="3" presetClass="emph" presetSubtype="2" fill="hold" nodeType="withEffect">
                                  <p:stCondLst>
                                    <p:cond delay="0"/>
                                  </p:stCondLst>
                                  <p:childTnLst>
                                    <p:animClr clrSpc="rgb" dir="cw">
                                      <p:cBhvr override="childStyle">
                                        <p:cTn id="20" dur="500" fill="hold"/>
                                        <p:tgtEl>
                                          <p:spTgt spid="63494"/>
                                        </p:tgtEl>
                                        <p:attrNameLst>
                                          <p:attrName>style.color</p:attrName>
                                        </p:attrNameLst>
                                      </p:cBhvr>
                                      <p:to>
                                        <a:srgbClr val="C8C8CD"/>
                                      </p:to>
                                    </p:animClr>
                                  </p:childTnLst>
                                </p:cTn>
                              </p:par>
                              <p:par>
                                <p:cTn id="21" presetID="0" presetClass="entr" presetSubtype="0" fill="hold" nodeType="withEffect">
                                  <p:stCondLst>
                                    <p:cond delay="0"/>
                                  </p:stCondLst>
                                  <p:childTnLst>
                                    <p:set>
                                      <p:cBhvr>
                                        <p:cTn id="22" dur="1" fill="hold">
                                          <p:stCondLst>
                                            <p:cond delay="499"/>
                                          </p:stCondLst>
                                        </p:cTn>
                                        <p:tgtEl>
                                          <p:spTgt spid="634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nodeType="clickEffect">
                                  <p:stCondLst>
                                    <p:cond delay="0"/>
                                  </p:stCondLst>
                                  <p:childTnLst>
                                    <p:set>
                                      <p:cBhvr>
                                        <p:cTn id="26" dur="1" fill="hold">
                                          <p:stCondLst>
                                            <p:cond delay="499"/>
                                          </p:stCondLst>
                                        </p:cTn>
                                        <p:tgtEl>
                                          <p:spTgt spid="63500"/>
                                        </p:tgtEl>
                                        <p:attrNameLst>
                                          <p:attrName>style.visibility</p:attrName>
                                        </p:attrNameLst>
                                      </p:cBhvr>
                                      <p:to>
                                        <p:strVal val="visible"/>
                                      </p:to>
                                    </p:set>
                                  </p:childTnLst>
                                </p:cTn>
                              </p:par>
                              <p:par>
                                <p:cTn id="27" presetID="9" presetClass="emph" presetSubtype="0" nodeType="withEffect">
                                  <p:stCondLst>
                                    <p:cond delay="0"/>
                                  </p:stCondLst>
                                  <p:childTnLst>
                                    <p:set>
                                      <p:cBhvr rctx="PPT">
                                        <p:cTn id="28" dur="indefinite"/>
                                        <p:tgtEl>
                                          <p:spTgt spid="63497"/>
                                        </p:tgtEl>
                                        <p:attrNameLst>
                                          <p:attrName>style.opacity</p:attrName>
                                        </p:attrNameLst>
                                      </p:cBhvr>
                                      <p:to>
                                        <p:strVal val="0.5"/>
                                      </p:to>
                                    </p:set>
                                    <p:animEffect filter="image" prLst="opacity: 0.5">
                                      <p:cBhvr rctx="IE">
                                        <p:cTn id="29" dur="indefinite"/>
                                        <p:tgtEl>
                                          <p:spTgt spid="63497"/>
                                        </p:tgtEl>
                                      </p:cBhvr>
                                    </p:animEffect>
                                  </p:childTnLst>
                                </p:cTn>
                              </p:par>
                              <p:par>
                                <p:cTn id="30" presetID="3" presetClass="emph" presetSubtype="2" fill="hold" grpId="0" nodeType="withEffect">
                                  <p:stCondLst>
                                    <p:cond delay="0"/>
                                  </p:stCondLst>
                                  <p:childTnLst>
                                    <p:animClr clrSpc="rgb" dir="cw">
                                      <p:cBhvr override="childStyle">
                                        <p:cTn id="31" dur="500" fill="hold"/>
                                        <p:tgtEl>
                                          <p:spTgt spid="63495"/>
                                        </p:tgtEl>
                                        <p:attrNameLst>
                                          <p:attrName>style.color</p:attrName>
                                        </p:attrNameLst>
                                      </p:cBhvr>
                                      <p:to>
                                        <a:srgbClr val="C8C8CD"/>
                                      </p:to>
                                    </p:animClr>
                                  </p:childTnLst>
                                </p:cTn>
                              </p:par>
                              <p:par>
                                <p:cTn id="32" presetID="0" presetClass="entr" presetSubtype="0" fill="hold" grpId="0" nodeType="withEffect">
                                  <p:stCondLst>
                                    <p:cond delay="0"/>
                                  </p:stCondLst>
                                  <p:childTnLst>
                                    <p:set>
                                      <p:cBhvr>
                                        <p:cTn id="33" dur="1" fill="hold">
                                          <p:stCondLst>
                                            <p:cond delay="499"/>
                                          </p:stCondLst>
                                        </p:cTn>
                                        <p:tgtEl>
                                          <p:spTgt spid="6349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entr" presetSubtype="0" fill="hold" nodeType="clickEffect">
                                  <p:stCondLst>
                                    <p:cond delay="0"/>
                                  </p:stCondLst>
                                  <p:childTnLst>
                                    <p:set>
                                      <p:cBhvr>
                                        <p:cTn id="37" dur="1" fill="hold">
                                          <p:stCondLst>
                                            <p:cond delay="499"/>
                                          </p:stCondLst>
                                        </p:cTn>
                                        <p:tgtEl>
                                          <p:spTgt spid="63504"/>
                                        </p:tgtEl>
                                        <p:attrNameLst>
                                          <p:attrName>style.visibility</p:attrName>
                                        </p:attrNameLst>
                                      </p:cBhvr>
                                      <p:to>
                                        <p:strVal val="visible"/>
                                      </p:to>
                                    </p:set>
                                  </p:childTnLst>
                                </p:cTn>
                              </p:par>
                              <p:par>
                                <p:cTn id="38" presetID="9" presetClass="emph" presetSubtype="0" nodeType="withEffect">
                                  <p:stCondLst>
                                    <p:cond delay="0"/>
                                  </p:stCondLst>
                                  <p:childTnLst>
                                    <p:set>
                                      <p:cBhvr rctx="PPT">
                                        <p:cTn id="39" dur="indefinite"/>
                                        <p:tgtEl>
                                          <p:spTgt spid="63500"/>
                                        </p:tgtEl>
                                        <p:attrNameLst>
                                          <p:attrName>style.opacity</p:attrName>
                                        </p:attrNameLst>
                                      </p:cBhvr>
                                      <p:to>
                                        <p:strVal val="0.5"/>
                                      </p:to>
                                    </p:set>
                                    <p:animEffect filter="image" prLst="opacity: 0.5">
                                      <p:cBhvr rctx="IE">
                                        <p:cTn id="40" dur="indefinite"/>
                                        <p:tgtEl>
                                          <p:spTgt spid="63500"/>
                                        </p:tgtEl>
                                      </p:cBhvr>
                                    </p:animEffect>
                                  </p:childTnLst>
                                </p:cTn>
                              </p:par>
                              <p:par>
                                <p:cTn id="41" presetID="3" presetClass="emph" presetSubtype="2" fill="hold" grpId="1" nodeType="withEffect">
                                  <p:stCondLst>
                                    <p:cond delay="0"/>
                                  </p:stCondLst>
                                  <p:childTnLst>
                                    <p:animClr clrSpc="rgb" dir="cw">
                                      <p:cBhvr override="childStyle">
                                        <p:cTn id="42" dur="500" fill="hold"/>
                                        <p:tgtEl>
                                          <p:spTgt spid="63496"/>
                                        </p:tgtEl>
                                        <p:attrNameLst>
                                          <p:attrName>style.color</p:attrName>
                                        </p:attrNameLst>
                                      </p:cBhvr>
                                      <p:to>
                                        <a:srgbClr val="C8C8CD"/>
                                      </p:to>
                                    </p:animClr>
                                  </p:childTnLst>
                                </p:cTn>
                              </p:par>
                              <p:par>
                                <p:cTn id="43" presetID="0" presetClass="entr" presetSubtype="0" fill="hold" grpId="0" nodeType="withEffect">
                                  <p:stCondLst>
                                    <p:cond delay="0"/>
                                  </p:stCondLst>
                                  <p:childTnLst>
                                    <p:set>
                                      <p:cBhvr>
                                        <p:cTn id="44" dur="1" fill="hold">
                                          <p:stCondLst>
                                            <p:cond delay="499"/>
                                          </p:stCondLst>
                                        </p:cTn>
                                        <p:tgtEl>
                                          <p:spTgt spid="63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p:bldP spid="63493" grpId="1"/>
      <p:bldP spid="63494" grpId="0" autoUpdateAnimBg="0"/>
      <p:bldP spid="63495" grpId="0"/>
      <p:bldP spid="63496" grpId="0" autoUpdateAnimBg="0"/>
      <p:bldP spid="63496" grpId="1"/>
      <p:bldP spid="6350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Automation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5"/>
          <p:cNvSpPr>
            <a:spLocks noGrp="1" noChangeArrowheads="1"/>
          </p:cNvSpPr>
          <p:nvPr>
            <p:ph type="title"/>
          </p:nvPr>
        </p:nvSpPr>
        <p:spPr>
          <a:ln/>
        </p:spPr>
        <p:txBody>
          <a:bodyPr/>
          <a:lstStyle/>
          <a:p>
            <a:r>
              <a:rPr lang="en-US" dirty="0" smtClean="0"/>
              <a:t>Why automation is important?</a:t>
            </a:r>
            <a:endParaRPr lang="en-US" dirty="0"/>
          </a:p>
        </p:txBody>
      </p:sp>
      <p:sp>
        <p:nvSpPr>
          <p:cNvPr id="2" name="Content Placeholder 1"/>
          <p:cNvSpPr>
            <a:spLocks noGrp="1"/>
          </p:cNvSpPr>
          <p:nvPr>
            <p:ph idx="1"/>
          </p:nvPr>
        </p:nvSpPr>
        <p:spPr/>
        <p:txBody>
          <a:bodyPr/>
          <a:lstStyle/>
          <a:p>
            <a:r>
              <a:rPr lang="en-US" dirty="0"/>
              <a:t>For faster feedback</a:t>
            </a:r>
          </a:p>
          <a:p>
            <a:r>
              <a:rPr lang="en-US" dirty="0"/>
              <a:t>Gives confidence to the development team</a:t>
            </a:r>
          </a:p>
          <a:p>
            <a:r>
              <a:rPr lang="en-US" dirty="0"/>
              <a:t>Testing a rapidly changing application manually is next to impossible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ln/>
        </p:spPr>
        <p:txBody>
          <a:bodyPr/>
          <a:lstStyle/>
          <a:p>
            <a:r>
              <a:rPr lang="en-US" dirty="0"/>
              <a:t>Automation in </a:t>
            </a:r>
            <a:r>
              <a:rPr lang="en-US" dirty="0" smtClean="0"/>
              <a:t>an Agile team</a:t>
            </a:r>
            <a:endParaRPr lang="en-US" dirty="0"/>
          </a:p>
        </p:txBody>
      </p:sp>
      <p:sp>
        <p:nvSpPr>
          <p:cNvPr id="2" name="Content Placeholder 1"/>
          <p:cNvSpPr>
            <a:spLocks noGrp="1"/>
          </p:cNvSpPr>
          <p:nvPr>
            <p:ph idx="1"/>
          </p:nvPr>
        </p:nvSpPr>
        <p:spPr/>
        <p:txBody>
          <a:bodyPr/>
          <a:lstStyle/>
          <a:p>
            <a:pPr marL="0" indent="0">
              <a:buNone/>
            </a:pPr>
            <a:r>
              <a:rPr lang="en-US" b="1" dirty="0" smtClean="0"/>
              <a:t>What </a:t>
            </a:r>
            <a:r>
              <a:rPr lang="en-US" b="1" dirty="0"/>
              <a:t>is different?</a:t>
            </a:r>
          </a:p>
          <a:p>
            <a:r>
              <a:rPr lang="en-US" dirty="0"/>
              <a:t>Automation happens parallel to development</a:t>
            </a:r>
          </a:p>
          <a:p>
            <a:r>
              <a:rPr lang="en-US" dirty="0"/>
              <a:t>Automate acceptance tests, more than end-to-end tests (in general)</a:t>
            </a:r>
          </a:p>
          <a:p>
            <a:r>
              <a:rPr lang="en-US" dirty="0"/>
              <a:t>Automated tests form a regression test suite and is executed in CI to give faster feedback</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Examples of Code Smells</a:t>
            </a:r>
            <a:endParaRPr lang="en-US" dirty="0"/>
          </a:p>
        </p:txBody>
      </p:sp>
      <p:sp>
        <p:nvSpPr>
          <p:cNvPr id="5" name="Content Placeholder 4"/>
          <p:cNvSpPr>
            <a:spLocks noGrp="1"/>
          </p:cNvSpPr>
          <p:nvPr>
            <p:ph idx="1"/>
          </p:nvPr>
        </p:nvSpPr>
        <p:spPr/>
        <p:txBody>
          <a:bodyPr/>
          <a:lstStyle/>
          <a:p>
            <a:r>
              <a:rPr lang="en-US" dirty="0" smtClean="0"/>
              <a:t>Long Methods</a:t>
            </a:r>
          </a:p>
          <a:p>
            <a:r>
              <a:rPr lang="en-US" dirty="0" smtClean="0"/>
              <a:t>Explaining Comments</a:t>
            </a:r>
          </a:p>
          <a:p>
            <a:r>
              <a:rPr lang="en-US" dirty="0" smtClean="0"/>
              <a:t>Magic Numbers</a:t>
            </a:r>
          </a:p>
          <a:p>
            <a:endParaRPr lang="en-US" dirty="0" smtClean="0"/>
          </a:p>
          <a:p>
            <a:pPr>
              <a:buNone/>
            </a:pPr>
            <a:endParaRPr lang="en-US" dirty="0" smtClean="0"/>
          </a:p>
          <a:p>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9" name="Rectangle 5"/>
          <p:cNvSpPr>
            <a:spLocks noGrp="1" noChangeArrowheads="1"/>
          </p:cNvSpPr>
          <p:nvPr>
            <p:ph type="title"/>
          </p:nvPr>
        </p:nvSpPr>
        <p:spPr>
          <a:ln/>
        </p:spPr>
        <p:txBody>
          <a:bodyPr/>
          <a:lstStyle/>
          <a:p>
            <a:r>
              <a:rPr lang="en-US" dirty="0"/>
              <a:t>Why automation fails in Agile </a:t>
            </a:r>
            <a:r>
              <a:rPr lang="en-US" dirty="0" smtClean="0"/>
              <a:t>teams</a:t>
            </a:r>
            <a:endParaRPr lang="en-US" dirty="0"/>
          </a:p>
        </p:txBody>
      </p:sp>
      <p:sp>
        <p:nvSpPr>
          <p:cNvPr id="3" name="Content Placeholder 2"/>
          <p:cNvSpPr>
            <a:spLocks noGrp="1"/>
          </p:cNvSpPr>
          <p:nvPr>
            <p:ph idx="1"/>
          </p:nvPr>
        </p:nvSpPr>
        <p:spPr/>
        <p:txBody>
          <a:bodyPr/>
          <a:lstStyle/>
          <a:p>
            <a:r>
              <a:rPr lang="en-US" dirty="0"/>
              <a:t>Over-engineering your test scripts/framework</a:t>
            </a:r>
          </a:p>
          <a:p>
            <a:r>
              <a:rPr lang="en-US" dirty="0"/>
              <a:t>Trying to test everything through functional tests</a:t>
            </a:r>
          </a:p>
          <a:p>
            <a:r>
              <a:rPr lang="en-US" dirty="0"/>
              <a:t>Wrong choice of tools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5"/>
          <p:cNvSpPr>
            <a:spLocks noGrp="1" noChangeArrowheads="1"/>
          </p:cNvSpPr>
          <p:nvPr>
            <p:ph type="title"/>
          </p:nvPr>
        </p:nvSpPr>
        <p:spPr>
          <a:ln/>
        </p:spPr>
        <p:txBody>
          <a:bodyPr/>
          <a:lstStyle/>
          <a:p>
            <a:r>
              <a:rPr lang="en-US" dirty="0"/>
              <a:t>What is wrong with traditional tools?</a:t>
            </a:r>
          </a:p>
        </p:txBody>
      </p:sp>
      <p:sp>
        <p:nvSpPr>
          <p:cNvPr id="18438" name="Rectangle 6"/>
          <p:cNvSpPr>
            <a:spLocks noGrp="1" noChangeArrowheads="1"/>
          </p:cNvSpPr>
          <p:nvPr>
            <p:ph idx="1"/>
          </p:nvPr>
        </p:nvSpPr>
        <p:spPr>
          <a:ln/>
        </p:spPr>
        <p:txBody>
          <a:bodyPr/>
          <a:lstStyle/>
          <a:p>
            <a:pPr marL="349250" indent="-349250"/>
            <a:r>
              <a:rPr lang="en-US" dirty="0"/>
              <a:t>Test-last workflow encouraged by such tools</a:t>
            </a:r>
            <a:r>
              <a:rPr lang="en-US" dirty="0" smtClean="0"/>
              <a:t> does not fit </a:t>
            </a:r>
            <a:r>
              <a:rPr lang="en-US" dirty="0"/>
              <a:t>Agile team</a:t>
            </a:r>
          </a:p>
          <a:p>
            <a:pPr marL="349250" indent="-349250"/>
            <a:r>
              <a:rPr lang="en-US" dirty="0"/>
              <a:t>Scripts created by those tools becomes un-maintainable</a:t>
            </a:r>
          </a:p>
          <a:p>
            <a:pPr marL="349250" indent="-349250"/>
            <a:r>
              <a:rPr lang="en-US" dirty="0"/>
              <a:t>Needs test automation </a:t>
            </a:r>
            <a:r>
              <a:rPr lang="en-US" dirty="0" smtClean="0"/>
              <a:t>specialist</a:t>
            </a:r>
          </a:p>
          <a:p>
            <a:pPr marL="349250" indent="-349250"/>
            <a:r>
              <a:rPr lang="en-US" dirty="0" smtClean="0"/>
              <a:t>Such tools does not encourage collaboration</a:t>
            </a:r>
          </a:p>
          <a:p>
            <a:pPr marL="349250" indent="-349250">
              <a:buFont typeface="Gill Sans" pitchFamily="-106" charset="0"/>
              <a:buNone/>
            </a:pPr>
            <a:endParaRPr lang="en-US" sz="1300" dirty="0">
              <a:solidFill>
                <a:srgbClr val="9D9D9D"/>
              </a:solidFill>
            </a:endParaRPr>
          </a:p>
          <a:p>
            <a:pPr marL="225425" indent="-225425">
              <a:buFont typeface="Gill Sans" pitchFamily="-106" charset="0"/>
              <a:buNone/>
            </a:pPr>
            <a:endParaRPr lang="en-US" sz="1300" dirty="0">
              <a:solidFill>
                <a:srgbClr val="9D9D9D"/>
              </a:solidFill>
            </a:endParaRPr>
          </a:p>
          <a:p>
            <a:pPr marL="225425" indent="-225425">
              <a:buFont typeface="Gill Sans" pitchFamily="-106" charset="0"/>
              <a:buNone/>
            </a:pPr>
            <a:endParaRPr lang="en-US" sz="1300" dirty="0">
              <a:solidFill>
                <a:srgbClr val="9D9D9D"/>
              </a:solidFill>
            </a:endParaRPr>
          </a:p>
          <a:p>
            <a:pPr marL="225425" indent="-225425">
              <a:buFont typeface="Gill Sans" pitchFamily="-106" charset="0"/>
              <a:buNone/>
            </a:pPr>
            <a:r>
              <a:rPr lang="en-US" sz="1300" dirty="0">
                <a:solidFill>
                  <a:srgbClr val="9D9D9D"/>
                </a:solidFill>
              </a:rPr>
              <a:t>Ref - http://testobsessed.com/2008/04/29/agile-friendly-test-automation-toolsframeworks/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5" name="Rectangle 5"/>
          <p:cNvSpPr>
            <a:spLocks noGrp="1" noChangeArrowheads="1"/>
          </p:cNvSpPr>
          <p:nvPr>
            <p:ph type="title"/>
          </p:nvPr>
        </p:nvSpPr>
        <p:spPr>
          <a:ln/>
        </p:spPr>
        <p:txBody>
          <a:bodyPr/>
          <a:lstStyle/>
          <a:p>
            <a:r>
              <a:rPr lang="en-US"/>
              <a:t>Agile friendly tools</a:t>
            </a:r>
          </a:p>
        </p:txBody>
      </p:sp>
      <p:sp>
        <p:nvSpPr>
          <p:cNvPr id="3" name="Content Placeholder 2"/>
          <p:cNvSpPr>
            <a:spLocks noGrp="1"/>
          </p:cNvSpPr>
          <p:nvPr>
            <p:ph idx="1"/>
          </p:nvPr>
        </p:nvSpPr>
        <p:spPr/>
        <p:txBody>
          <a:bodyPr/>
          <a:lstStyle/>
          <a:p>
            <a:r>
              <a:rPr lang="en-US" dirty="0"/>
              <a:t>Characteristics of agile friendly tool:</a:t>
            </a:r>
          </a:p>
          <a:p>
            <a:r>
              <a:rPr lang="en-US" dirty="0"/>
              <a:t>Support starting test automation effort immediately</a:t>
            </a:r>
          </a:p>
          <a:p>
            <a:r>
              <a:rPr lang="en-US" dirty="0"/>
              <a:t>Separate the test intent from the implementation details</a:t>
            </a:r>
          </a:p>
          <a:p>
            <a:r>
              <a:rPr lang="en-US" dirty="0"/>
              <a:t>Support and encourage good programming practices for the code portion</a:t>
            </a:r>
          </a:p>
          <a:p>
            <a:r>
              <a:rPr lang="en-US" dirty="0"/>
              <a:t>Support writing test automation code using real languages, with real IDEs</a:t>
            </a:r>
          </a:p>
          <a:p>
            <a:r>
              <a:rPr lang="en-US" dirty="0"/>
              <a:t>Foster </a:t>
            </a:r>
            <a:r>
              <a:rPr lang="en-US" dirty="0" smtClean="0"/>
              <a:t>collaboration</a:t>
            </a:r>
          </a:p>
          <a:p>
            <a:pPr marL="0" indent="0">
              <a:buNone/>
            </a:pPr>
            <a:r>
              <a:rPr lang="en-US" sz="1400" dirty="0" smtClean="0"/>
              <a:t>Ref </a:t>
            </a:r>
            <a:r>
              <a:rPr lang="en-US" sz="1400" dirty="0"/>
              <a:t>- http://testobsessed.com/2008/04/29/agile-friendly-test-automation-toolsframeworks/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type="title"/>
          </p:nvPr>
        </p:nvSpPr>
        <p:spPr>
          <a:ln/>
        </p:spPr>
        <p:txBody>
          <a:bodyPr/>
          <a:lstStyle/>
          <a:p>
            <a:r>
              <a:rPr lang="en-US" dirty="0"/>
              <a:t>How much to automate?</a:t>
            </a:r>
          </a:p>
        </p:txBody>
      </p:sp>
      <p:sp>
        <p:nvSpPr>
          <p:cNvPr id="2" name="Content Placeholder 1"/>
          <p:cNvSpPr>
            <a:spLocks noGrp="1"/>
          </p:cNvSpPr>
          <p:nvPr>
            <p:ph idx="1"/>
          </p:nvPr>
        </p:nvSpPr>
        <p:spPr/>
        <p:txBody>
          <a:bodyPr/>
          <a:lstStyle/>
          <a:p>
            <a:pPr marL="0" indent="0">
              <a:buNone/>
            </a:pPr>
            <a:r>
              <a:rPr lang="en-US" dirty="0"/>
              <a:t>Answer: It depends!</a:t>
            </a:r>
          </a:p>
          <a:p>
            <a:pPr marL="0" indent="0">
              <a:buNone/>
            </a:pPr>
            <a:r>
              <a:rPr lang="en-US" dirty="0"/>
              <a:t>But, what we suggest is -</a:t>
            </a:r>
          </a:p>
          <a:p>
            <a:endParaRPr lang="en-US" dirty="0"/>
          </a:p>
        </p:txBody>
      </p:sp>
      <p:pic>
        <p:nvPicPr>
          <p:cNvPr id="20" name="Picture 19"/>
          <p:cNvPicPr>
            <a:picLocks noChangeAspect="1"/>
          </p:cNvPicPr>
          <p:nvPr/>
        </p:nvPicPr>
        <p:blipFill>
          <a:blip r:embed="rId3"/>
          <a:stretch>
            <a:fillRect/>
          </a:stretch>
        </p:blipFill>
        <p:spPr>
          <a:xfrm>
            <a:off x="1765300" y="2273300"/>
            <a:ext cx="5613400" cy="412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Metrics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pPr eaLnBrk="1" hangingPunct="1">
              <a:defRPr/>
            </a:pPr>
            <a:r>
              <a:rPr lang="en-US" dirty="0" smtClean="0"/>
              <a:t>Metrics and reporting: goals</a:t>
            </a:r>
          </a:p>
        </p:txBody>
      </p:sp>
      <p:grpSp>
        <p:nvGrpSpPr>
          <p:cNvPr id="2" name="Group 5"/>
          <p:cNvGrpSpPr>
            <a:grpSpLocks/>
          </p:cNvGrpSpPr>
          <p:nvPr/>
        </p:nvGrpSpPr>
        <p:grpSpPr bwMode="auto">
          <a:xfrm>
            <a:off x="369888" y="1055688"/>
            <a:ext cx="8420100" cy="2667000"/>
            <a:chOff x="0" y="0"/>
            <a:chExt cx="5304" cy="1679"/>
          </a:xfrm>
        </p:grpSpPr>
        <p:sp>
          <p:nvSpPr>
            <p:cNvPr id="11271" name="Rectangle 6"/>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1272" name="Rectangle 7"/>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1273" name="Rectangle 8"/>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1274" name="Rectangle 9"/>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1275" name="Rectangle 10"/>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1276" name="Rectangle 11"/>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1175825762"/>
              </p:ext>
            </p:extLst>
          </p:nvPr>
        </p:nvGraphicFramePr>
        <p:xfrm>
          <a:off x="1352550" y="3889375"/>
          <a:ext cx="3071813" cy="2565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4261692961"/>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3321"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3322"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busy</a:t>
              </a:r>
              <a:r>
                <a:rPr lang="en-US" sz="2100" dirty="0">
                  <a:solidFill>
                    <a:schemeClr val="tx1"/>
                  </a:solidFill>
                  <a:latin typeface="Calibri" pitchFamily="34" charset="0"/>
                  <a:ea typeface="MS PGothic" pitchFamily="34" charset="-128"/>
                  <a:sym typeface="Calibri" pitchFamily="34" charset="0"/>
                </a:rPr>
                <a:t> is Testing?</a:t>
              </a:r>
            </a:p>
          </p:txBody>
        </p:sp>
        <p:sp>
          <p:nvSpPr>
            <p:cNvPr id="13323"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3324"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3325"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3326"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pPr eaLnBrk="1" hangingPunct="1">
              <a:defRPr/>
            </a:pPr>
            <a:r>
              <a:rPr lang="en-US" dirty="0" smtClean="0"/>
              <a:t>Metrics and reporting: goals</a:t>
            </a:r>
          </a:p>
        </p:txBody>
      </p:sp>
      <p:graphicFrame>
        <p:nvGraphicFramePr>
          <p:cNvPr id="5" name="Object 5"/>
          <p:cNvGraphicFramePr>
            <a:graphicFrameLocks/>
          </p:cNvGraphicFramePr>
          <p:nvPr>
            <p:extLst>
              <p:ext uri="{D42A27DB-BD31-4B8C-83A1-F6EECF244321}">
                <p14:modId xmlns:p14="http://schemas.microsoft.com/office/powerpoint/2010/main" val="3579010257"/>
              </p:ext>
            </p:extLst>
          </p:nvPr>
        </p:nvGraphicFramePr>
        <p:xfrm>
          <a:off x="3222625" y="4311650"/>
          <a:ext cx="3414713" cy="2136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3770785952"/>
              </p:ext>
            </p:extLst>
          </p:nvPr>
        </p:nvGraphicFramePr>
        <p:xfrm>
          <a:off x="5891089" y="4149080"/>
          <a:ext cx="3252911" cy="22300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Object 7"/>
          <p:cNvGraphicFramePr>
            <a:graphicFrameLocks/>
          </p:cNvGraphicFramePr>
          <p:nvPr>
            <p:extLst>
              <p:ext uri="{D42A27DB-BD31-4B8C-83A1-F6EECF244321}">
                <p14:modId xmlns:p14="http://schemas.microsoft.com/office/powerpoint/2010/main" val="485986406"/>
              </p:ext>
            </p:extLst>
          </p:nvPr>
        </p:nvGraphicFramePr>
        <p:xfrm>
          <a:off x="0" y="4221088"/>
          <a:ext cx="3333576" cy="2037432"/>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8"/>
          <p:cNvGrpSpPr>
            <a:grpSpLocks/>
          </p:cNvGrpSpPr>
          <p:nvPr/>
        </p:nvGrpSpPr>
        <p:grpSpPr bwMode="auto">
          <a:xfrm>
            <a:off x="369888" y="1055688"/>
            <a:ext cx="8420100" cy="2667000"/>
            <a:chOff x="0" y="0"/>
            <a:chExt cx="5304" cy="1679"/>
          </a:xfrm>
        </p:grpSpPr>
        <p:sp>
          <p:nvSpPr>
            <p:cNvPr id="15370" name="Rectangle 9"/>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5371" name="Rectangle 10"/>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5372" name="Rectangle 11"/>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a:t>
              </a:r>
              <a:r>
                <a:rPr lang="en-US" sz="2100" dirty="0">
                  <a:solidFill>
                    <a:schemeClr val="tx1"/>
                  </a:solidFill>
                  <a:latin typeface="Calibri Bold" charset="0"/>
                  <a:ea typeface="MS PGothic" pitchFamily="34" charset="-128"/>
                  <a:sym typeface="Calibri Bold" charset="0"/>
                </a:rPr>
                <a:t>quality</a:t>
              </a:r>
              <a:r>
                <a:rPr lang="en-US" sz="2100" dirty="0">
                  <a:solidFill>
                    <a:schemeClr val="tx1"/>
                  </a:solidFill>
                  <a:latin typeface="Calibri" pitchFamily="34" charset="0"/>
                  <a:ea typeface="MS PGothic" pitchFamily="34" charset="-128"/>
                  <a:sym typeface="Calibri" pitchFamily="34" charset="0"/>
                </a:rPr>
                <a:t> of the software?</a:t>
              </a:r>
            </a:p>
          </p:txBody>
        </p:sp>
        <p:sp>
          <p:nvSpPr>
            <p:cNvPr id="15373" name="Rectangle 12"/>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5374" name="Rectangle 13"/>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5375" name="Rectangle 14"/>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4" name="Object 5"/>
          <p:cNvGraphicFramePr>
            <a:graphicFrameLocks/>
          </p:cNvGraphicFramePr>
          <p:nvPr>
            <p:extLst>
              <p:ext uri="{D42A27DB-BD31-4B8C-83A1-F6EECF244321}">
                <p14:modId xmlns:p14="http://schemas.microsoft.com/office/powerpoint/2010/main" val="2055090540"/>
              </p:ext>
            </p:extLst>
          </p:nvPr>
        </p:nvGraphicFramePr>
        <p:xfrm>
          <a:off x="4999038" y="3960813"/>
          <a:ext cx="3262312" cy="2397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6"/>
          <p:cNvGraphicFramePr>
            <a:graphicFrameLocks/>
          </p:cNvGraphicFramePr>
          <p:nvPr>
            <p:extLst>
              <p:ext uri="{D42A27DB-BD31-4B8C-83A1-F6EECF244321}">
                <p14:modId xmlns:p14="http://schemas.microsoft.com/office/powerpoint/2010/main" val="1189071283"/>
              </p:ext>
            </p:extLst>
          </p:nvPr>
        </p:nvGraphicFramePr>
        <p:xfrm>
          <a:off x="434975" y="3846513"/>
          <a:ext cx="3897313" cy="245268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7417"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7418"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7419"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7420"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the level of </a:t>
              </a:r>
              <a:r>
                <a:rPr lang="en-US" sz="2100" dirty="0">
                  <a:solidFill>
                    <a:schemeClr val="tx1"/>
                  </a:solidFill>
                  <a:latin typeface="Calibri Bold" charset="0"/>
                  <a:ea typeface="MS PGothic" pitchFamily="34" charset="-128"/>
                  <a:sym typeface="Calibri Bold" charset="0"/>
                </a:rPr>
                <a:t>risk</a:t>
              </a:r>
              <a:r>
                <a:rPr lang="en-US" sz="2100" dirty="0">
                  <a:solidFill>
                    <a:schemeClr val="tx1"/>
                  </a:solidFill>
                  <a:latin typeface="Calibri" pitchFamily="34" charset="0"/>
                  <a:ea typeface="MS PGothic" pitchFamily="34" charset="-128"/>
                  <a:sym typeface="Calibri" pitchFamily="34" charset="0"/>
                </a:rPr>
                <a:t> in the software?</a:t>
              </a:r>
            </a:p>
          </p:txBody>
        </p:sp>
        <p:sp>
          <p:nvSpPr>
            <p:cNvPr id="17421"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17422"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774269745"/>
              </p:ext>
            </p:extLst>
          </p:nvPr>
        </p:nvGraphicFramePr>
        <p:xfrm>
          <a:off x="574675" y="3861048"/>
          <a:ext cx="3637285" cy="26588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6"/>
          <p:cNvGraphicFramePr>
            <a:graphicFrameLocks/>
          </p:cNvGraphicFramePr>
          <p:nvPr>
            <p:extLst>
              <p:ext uri="{D42A27DB-BD31-4B8C-83A1-F6EECF244321}">
                <p14:modId xmlns:p14="http://schemas.microsoft.com/office/powerpoint/2010/main" val="4163110665"/>
              </p:ext>
            </p:extLst>
          </p:nvPr>
        </p:nvGraphicFramePr>
        <p:xfrm>
          <a:off x="4583113" y="3933056"/>
          <a:ext cx="4165351" cy="2542357"/>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7"/>
          <p:cNvGrpSpPr>
            <a:grpSpLocks/>
          </p:cNvGrpSpPr>
          <p:nvPr/>
        </p:nvGrpSpPr>
        <p:grpSpPr bwMode="auto">
          <a:xfrm>
            <a:off x="369888" y="1055688"/>
            <a:ext cx="8420100" cy="2667000"/>
            <a:chOff x="0" y="0"/>
            <a:chExt cx="5304" cy="1679"/>
          </a:xfrm>
        </p:grpSpPr>
        <p:sp>
          <p:nvSpPr>
            <p:cNvPr id="19465" name="Rectangle 8"/>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19466" name="Rectangle 9"/>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19467" name="Rectangle 10"/>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19468" name="Rectangle 11"/>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19469" name="Rectangle 12"/>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What is our </a:t>
              </a:r>
              <a:r>
                <a:rPr lang="en-US" sz="2100" dirty="0">
                  <a:solidFill>
                    <a:schemeClr val="tx1"/>
                  </a:solidFill>
                  <a:latin typeface="Calibri Bold" charset="0"/>
                  <a:ea typeface="MS PGothic" pitchFamily="34" charset="-128"/>
                  <a:sym typeface="Calibri Bold" charset="0"/>
                </a:rPr>
                <a:t>progress</a:t>
              </a:r>
              <a:r>
                <a:rPr lang="en-US" sz="2100" dirty="0">
                  <a:solidFill>
                    <a:schemeClr val="tx1"/>
                  </a:solidFill>
                  <a:latin typeface="Calibri" pitchFamily="34" charset="0"/>
                  <a:ea typeface="MS PGothic" pitchFamily="34" charset="-128"/>
                  <a:sym typeface="Calibri" pitchFamily="34" charset="0"/>
                </a:rPr>
                <a:t>?</a:t>
              </a:r>
            </a:p>
          </p:txBody>
        </p:sp>
        <p:sp>
          <p:nvSpPr>
            <p:cNvPr id="19470" name="Rectangle 13"/>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good</a:t>
              </a:r>
              <a:r>
                <a:rPr lang="en-US" sz="2100" dirty="0">
                  <a:solidFill>
                    <a:srgbClr val="B3B3B3"/>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c.jpg"/>
          <p:cNvPicPr>
            <a:picLocks noChangeAspect="1"/>
          </p:cNvPicPr>
          <p:nvPr/>
        </p:nvPicPr>
        <p:blipFill>
          <a:blip r:embed="rId3"/>
          <a:stretch>
            <a:fillRect/>
          </a:stretch>
        </p:blipFill>
        <p:spPr>
          <a:xfrm>
            <a:off x="1142976" y="1142984"/>
            <a:ext cx="6813178" cy="5264727"/>
          </a:xfrm>
          <a:prstGeom prst="rect">
            <a:avLst/>
          </a:prstGeom>
        </p:spPr>
      </p:pic>
      <p:sp>
        <p:nvSpPr>
          <p:cNvPr id="2" name="Title 1"/>
          <p:cNvSpPr>
            <a:spLocks noGrp="1"/>
          </p:cNvSpPr>
          <p:nvPr>
            <p:ph type="title"/>
          </p:nvPr>
        </p:nvSpPr>
        <p:spPr/>
        <p:txBody>
          <a:bodyPr/>
          <a:lstStyle/>
          <a:p>
            <a:pPr algn="ctr"/>
            <a:r>
              <a:rPr lang="en-US" dirty="0" smtClean="0"/>
              <a:t>Pairing and Smells</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title"/>
          </p:nvPr>
        </p:nvSpPr>
        <p:spPr/>
        <p:txBody>
          <a:bodyPr/>
          <a:lstStyle/>
          <a:p>
            <a:pPr eaLnBrk="1" hangingPunct="1">
              <a:defRPr/>
            </a:pPr>
            <a:r>
              <a:rPr lang="en-US" smtClean="0"/>
              <a:t>Metrics and reporting: goals</a:t>
            </a:r>
          </a:p>
        </p:txBody>
      </p:sp>
      <p:graphicFrame>
        <p:nvGraphicFramePr>
          <p:cNvPr id="3" name="Object 5"/>
          <p:cNvGraphicFramePr>
            <a:graphicFrameLocks/>
          </p:cNvGraphicFramePr>
          <p:nvPr>
            <p:extLst>
              <p:ext uri="{D42A27DB-BD31-4B8C-83A1-F6EECF244321}">
                <p14:modId xmlns:p14="http://schemas.microsoft.com/office/powerpoint/2010/main" val="4164956980"/>
              </p:ext>
            </p:extLst>
          </p:nvPr>
        </p:nvGraphicFramePr>
        <p:xfrm>
          <a:off x="1125538" y="3948113"/>
          <a:ext cx="7334894" cy="250825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6"/>
          <p:cNvGrpSpPr>
            <a:grpSpLocks/>
          </p:cNvGrpSpPr>
          <p:nvPr/>
        </p:nvGrpSpPr>
        <p:grpSpPr bwMode="auto">
          <a:xfrm>
            <a:off x="369888" y="1055688"/>
            <a:ext cx="8420100" cy="2667000"/>
            <a:chOff x="0" y="0"/>
            <a:chExt cx="5304" cy="1679"/>
          </a:xfrm>
        </p:grpSpPr>
        <p:sp>
          <p:nvSpPr>
            <p:cNvPr id="21512" name="Rectangle 7"/>
            <p:cNvSpPr>
              <a:spLocks/>
            </p:cNvSpPr>
            <p:nvPr/>
          </p:nvSpPr>
          <p:spPr bwMode="auto">
            <a:xfrm>
              <a:off x="0" y="0"/>
              <a:ext cx="5303" cy="532"/>
            </a:xfrm>
            <a:prstGeom prst="rect">
              <a:avLst/>
            </a:prstGeom>
            <a:solidFill>
              <a:srgbClr val="A8CACD"/>
            </a:solidFill>
            <a:ln w="12700" cap="rnd">
              <a:noFill/>
              <a:round/>
              <a:headEnd/>
              <a:tailEnd/>
            </a:ln>
          </p:spPr>
          <p:txBody>
            <a:bodyPr lIns="0" tIns="0" rIns="0" bIns="0" anchor="ctr"/>
            <a:lstStyle/>
            <a:p>
              <a:pPr>
                <a:buNone/>
              </a:pPr>
              <a:r>
                <a:rPr lang="en-US" sz="3600" dirty="0" smtClean="0">
                  <a:solidFill>
                    <a:schemeClr val="tx1"/>
                  </a:solidFill>
                  <a:latin typeface="Calibri" pitchFamily="34" charset="0"/>
                  <a:ea typeface="MS PGothic" pitchFamily="34" charset="-128"/>
                  <a:cs typeface="Calibri" pitchFamily="34" charset="0"/>
                  <a:sym typeface="Arial" pitchFamily="34" charset="0"/>
                </a:rPr>
                <a:t> Answer </a:t>
              </a:r>
              <a:r>
                <a:rPr lang="en-US" sz="3600" dirty="0">
                  <a:solidFill>
                    <a:schemeClr val="tx1"/>
                  </a:solidFill>
                  <a:latin typeface="Calibri" pitchFamily="34" charset="0"/>
                  <a:ea typeface="MS PGothic" pitchFamily="34" charset="-128"/>
                  <a:cs typeface="Calibri" pitchFamily="34" charset="0"/>
                  <a:sym typeface="Arial" pitchFamily="34" charset="0"/>
                </a:rPr>
                <a:t>these questions</a:t>
              </a:r>
            </a:p>
          </p:txBody>
        </p:sp>
        <p:sp>
          <p:nvSpPr>
            <p:cNvPr id="21513" name="Rectangle 8"/>
            <p:cNvSpPr>
              <a:spLocks/>
            </p:cNvSpPr>
            <p:nvPr/>
          </p:nvSpPr>
          <p:spPr bwMode="auto">
            <a:xfrm>
              <a:off x="0" y="542"/>
              <a:ext cx="1048"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How </a:t>
              </a:r>
              <a:r>
                <a:rPr lang="en-US" sz="2100" dirty="0">
                  <a:solidFill>
                    <a:srgbClr val="B3B3B3"/>
                  </a:solidFill>
                  <a:latin typeface="Calibri Bold" charset="0"/>
                  <a:ea typeface="MS PGothic" pitchFamily="34" charset="-128"/>
                  <a:sym typeface="Calibri Bold" charset="0"/>
                </a:rPr>
                <a:t>busy</a:t>
              </a:r>
              <a:r>
                <a:rPr lang="en-US" sz="2100" dirty="0">
                  <a:solidFill>
                    <a:srgbClr val="B3B3B3"/>
                  </a:solidFill>
                  <a:latin typeface="Calibri" pitchFamily="34" charset="0"/>
                  <a:ea typeface="MS PGothic" pitchFamily="34" charset="-128"/>
                  <a:sym typeface="Calibri" pitchFamily="34" charset="0"/>
                </a:rPr>
                <a:t> is Testing?</a:t>
              </a:r>
            </a:p>
          </p:txBody>
        </p:sp>
        <p:sp>
          <p:nvSpPr>
            <p:cNvPr id="21514" name="Rectangle 9"/>
            <p:cNvSpPr>
              <a:spLocks/>
            </p:cNvSpPr>
            <p:nvPr/>
          </p:nvSpPr>
          <p:spPr bwMode="auto">
            <a:xfrm>
              <a:off x="1063"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a:t>
              </a:r>
              <a:r>
                <a:rPr lang="en-US" sz="2100" dirty="0">
                  <a:solidFill>
                    <a:srgbClr val="B3B3B3"/>
                  </a:solidFill>
                  <a:latin typeface="Calibri Bold" charset="0"/>
                  <a:ea typeface="MS PGothic" pitchFamily="34" charset="-128"/>
                  <a:sym typeface="Calibri Bold" charset="0"/>
                </a:rPr>
                <a:t>quality</a:t>
              </a:r>
              <a:r>
                <a:rPr lang="en-US" sz="2100" dirty="0">
                  <a:solidFill>
                    <a:srgbClr val="B3B3B3"/>
                  </a:solidFill>
                  <a:latin typeface="Calibri" pitchFamily="34" charset="0"/>
                  <a:ea typeface="MS PGothic" pitchFamily="34" charset="-128"/>
                  <a:sym typeface="Calibri" pitchFamily="34" charset="0"/>
                </a:rPr>
                <a:t> of the software?</a:t>
              </a:r>
            </a:p>
          </p:txBody>
        </p:sp>
        <p:sp>
          <p:nvSpPr>
            <p:cNvPr id="21515" name="Rectangle 10"/>
            <p:cNvSpPr>
              <a:spLocks/>
            </p:cNvSpPr>
            <p:nvPr/>
          </p:nvSpPr>
          <p:spPr bwMode="auto">
            <a:xfrm>
              <a:off x="2127"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the level of </a:t>
              </a:r>
              <a:r>
                <a:rPr lang="en-US" sz="2100" dirty="0">
                  <a:solidFill>
                    <a:srgbClr val="B3B3B3"/>
                  </a:solidFill>
                  <a:latin typeface="Calibri Bold" charset="0"/>
                  <a:ea typeface="MS PGothic" pitchFamily="34" charset="-128"/>
                  <a:sym typeface="Calibri Bold" charset="0"/>
                </a:rPr>
                <a:t>risk</a:t>
              </a:r>
              <a:r>
                <a:rPr lang="en-US" sz="2100" dirty="0">
                  <a:solidFill>
                    <a:srgbClr val="B3B3B3"/>
                  </a:solidFill>
                  <a:latin typeface="Calibri" pitchFamily="34" charset="0"/>
                  <a:ea typeface="MS PGothic" pitchFamily="34" charset="-128"/>
                  <a:sym typeface="Calibri" pitchFamily="34" charset="0"/>
                </a:rPr>
                <a:t> in the software?</a:t>
              </a:r>
            </a:p>
          </p:txBody>
        </p:sp>
        <p:sp>
          <p:nvSpPr>
            <p:cNvPr id="21516" name="Rectangle 11"/>
            <p:cNvSpPr>
              <a:spLocks/>
            </p:cNvSpPr>
            <p:nvPr/>
          </p:nvSpPr>
          <p:spPr bwMode="auto">
            <a:xfrm>
              <a:off x="3191"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rgbClr val="B3B3B3"/>
                  </a:solidFill>
                  <a:latin typeface="Calibri" pitchFamily="34" charset="0"/>
                  <a:ea typeface="MS PGothic" pitchFamily="34" charset="-128"/>
                  <a:sym typeface="Calibri" pitchFamily="34" charset="0"/>
                </a:rPr>
                <a:t>What is our </a:t>
              </a:r>
              <a:r>
                <a:rPr lang="en-US" sz="2100" dirty="0">
                  <a:solidFill>
                    <a:srgbClr val="B3B3B3"/>
                  </a:solidFill>
                  <a:latin typeface="Calibri Bold" charset="0"/>
                  <a:ea typeface="MS PGothic" pitchFamily="34" charset="-128"/>
                  <a:sym typeface="Calibri Bold" charset="0"/>
                </a:rPr>
                <a:t>progress</a:t>
              </a:r>
              <a:r>
                <a:rPr lang="en-US" sz="2100" dirty="0">
                  <a:solidFill>
                    <a:srgbClr val="B3B3B3"/>
                  </a:solidFill>
                  <a:latin typeface="Calibri" pitchFamily="34" charset="0"/>
                  <a:ea typeface="MS PGothic" pitchFamily="34" charset="-128"/>
                  <a:sym typeface="Calibri" pitchFamily="34" charset="0"/>
                </a:rPr>
                <a:t>?</a:t>
              </a:r>
            </a:p>
          </p:txBody>
        </p:sp>
        <p:sp>
          <p:nvSpPr>
            <p:cNvPr id="21517" name="Rectangle 12"/>
            <p:cNvSpPr>
              <a:spLocks/>
            </p:cNvSpPr>
            <p:nvPr/>
          </p:nvSpPr>
          <p:spPr bwMode="auto">
            <a:xfrm>
              <a:off x="4255" y="542"/>
              <a:ext cx="1049" cy="1137"/>
            </a:xfrm>
            <a:prstGeom prst="rect">
              <a:avLst/>
            </a:prstGeom>
            <a:solidFill>
              <a:srgbClr val="BBE0E3"/>
            </a:solidFill>
            <a:ln w="25400">
              <a:solidFill>
                <a:srgbClr val="FFFFFF"/>
              </a:solidFill>
              <a:round/>
              <a:headEnd/>
              <a:tailEnd/>
            </a:ln>
          </p:spPr>
          <p:txBody>
            <a:bodyPr lIns="114300" tIns="114300" rIns="114300" bIns="114300" anchor="ctr"/>
            <a:lstStyle/>
            <a:p>
              <a:pPr>
                <a:buNone/>
              </a:pPr>
              <a:r>
                <a:rPr lang="en-US" sz="2100" dirty="0">
                  <a:solidFill>
                    <a:schemeClr val="tx1"/>
                  </a:solidFill>
                  <a:latin typeface="Calibri" pitchFamily="34" charset="0"/>
                  <a:ea typeface="MS PGothic" pitchFamily="34" charset="-128"/>
                  <a:sym typeface="Calibri" pitchFamily="34" charset="0"/>
                </a:rPr>
                <a:t>How </a:t>
              </a:r>
              <a:r>
                <a:rPr lang="en-US" sz="2100" dirty="0">
                  <a:solidFill>
                    <a:schemeClr val="tx1"/>
                  </a:solidFill>
                  <a:latin typeface="Calibri Bold" charset="0"/>
                  <a:ea typeface="MS PGothic" pitchFamily="34" charset="-128"/>
                  <a:sym typeface="Calibri Bold" charset="0"/>
                </a:rPr>
                <a:t>good</a:t>
              </a:r>
              <a:r>
                <a:rPr lang="en-US" sz="2100" dirty="0">
                  <a:solidFill>
                    <a:schemeClr val="tx1"/>
                  </a:solidFill>
                  <a:latin typeface="Calibri" pitchFamily="34" charset="0"/>
                  <a:ea typeface="MS PGothic" pitchFamily="34" charset="-128"/>
                  <a:sym typeface="Calibri" pitchFamily="34" charset="0"/>
                </a:rPr>
                <a:t> is our testing? </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a:t>
            </a:r>
            <a:endParaRPr lang="en-US" dirty="0"/>
          </a:p>
        </p:txBody>
      </p:sp>
      <p:sp>
        <p:nvSpPr>
          <p:cNvPr id="3" name="Content Placeholder 2"/>
          <p:cNvSpPr>
            <a:spLocks noGrp="1"/>
          </p:cNvSpPr>
          <p:nvPr>
            <p:ph idx="1"/>
          </p:nvPr>
        </p:nvSpPr>
        <p:spPr/>
        <p:txBody>
          <a:bodyPr/>
          <a:lstStyle/>
          <a:p>
            <a:pPr marL="0" indent="0">
              <a:buNone/>
            </a:pPr>
            <a:r>
              <a:rPr lang="en-US" dirty="0"/>
              <a:t>“A defect is behavior in a ‘Done’ story that violates valid expectations of the [Customer]”</a:t>
            </a:r>
          </a:p>
          <a:p>
            <a:pPr marL="0" indent="0" algn="r">
              <a:buNone/>
            </a:pPr>
            <a:r>
              <a:rPr lang="en-US" dirty="0"/>
              <a:t>Elisabeth </a:t>
            </a:r>
            <a:r>
              <a:rPr lang="en-US" dirty="0" smtClean="0"/>
              <a:t>Hendrickson</a:t>
            </a:r>
          </a:p>
          <a:p>
            <a:r>
              <a:rPr lang="en-US" dirty="0"/>
              <a:t>Not all defects need to be logged.</a:t>
            </a:r>
          </a:p>
          <a:p>
            <a:r>
              <a:rPr lang="en-US" dirty="0"/>
              <a:t>Only capture defects if they wont be fixed right away.</a:t>
            </a:r>
          </a:p>
          <a:p>
            <a:r>
              <a:rPr lang="en-US" dirty="0"/>
              <a:t>You want developers to feel comfortable showing you something that is not complete to get some guidance.</a:t>
            </a:r>
          </a:p>
          <a:p>
            <a:endParaRPr lang="en-US" dirty="0" smtClean="0"/>
          </a:p>
          <a:p>
            <a:endParaRPr lang="en-US" dirty="0"/>
          </a:p>
        </p:txBody>
      </p:sp>
      <p:pic>
        <p:nvPicPr>
          <p:cNvPr id="4" name="Picture 6"/>
          <p:cNvPicPr>
            <a:picLocks noChangeAspect="1" noChangeArrowheads="1"/>
          </p:cNvPicPr>
          <p:nvPr/>
        </p:nvPicPr>
        <p:blipFill>
          <a:blip r:embed="rId3"/>
          <a:srcRect/>
          <a:stretch>
            <a:fillRect/>
          </a:stretch>
        </p:blipFill>
        <p:spPr bwMode="auto">
          <a:xfrm rot="5327672">
            <a:off x="7058372" y="4908897"/>
            <a:ext cx="2176463" cy="2022475"/>
          </a:xfrm>
          <a:prstGeom prst="rect">
            <a:avLst/>
          </a:prstGeom>
          <a:noFill/>
          <a:ln w="12700" cap="flat">
            <a:noFill/>
            <a:miter lim="800000"/>
            <a:headEnd/>
            <a:tailEnd/>
          </a:ln>
        </p:spPr>
      </p:pic>
    </p:spTree>
    <p:extLst>
      <p:ext uri="{BB962C8B-B14F-4D97-AF65-F5344CB8AC3E}">
        <p14:creationId xmlns:p14="http://schemas.microsoft.com/office/powerpoint/2010/main" val="363804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raise a defect</a:t>
            </a:r>
            <a:endParaRPr lang="en-US" dirty="0"/>
          </a:p>
        </p:txBody>
      </p:sp>
      <p:grpSp>
        <p:nvGrpSpPr>
          <p:cNvPr id="2" name="Group 6"/>
          <p:cNvGrpSpPr/>
          <p:nvPr/>
        </p:nvGrpSpPr>
        <p:grpSpPr>
          <a:xfrm rot="180000">
            <a:off x="308995"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6" name="Rectangle 5"/>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Ready</a:t>
              </a:r>
              <a:endParaRPr lang="en-US" b="1" dirty="0">
                <a:solidFill>
                  <a:schemeClr val="tx1"/>
                </a:solidFill>
                <a:latin typeface="Comic Sans MS" pitchFamily="66" charset="0"/>
              </a:endParaRPr>
            </a:p>
          </p:txBody>
        </p:sp>
        <p:cxnSp>
          <p:nvCxnSpPr>
            <p:cNvPr id="7" name="Straight Connector 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Group 7"/>
          <p:cNvGrpSpPr/>
          <p:nvPr/>
        </p:nvGrpSpPr>
        <p:grpSpPr>
          <a:xfrm rot="180000">
            <a:off x="7477683"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9" name="Rectangle 8"/>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Done</a:t>
              </a:r>
              <a:endParaRPr lang="en-US" b="1" dirty="0">
                <a:solidFill>
                  <a:schemeClr val="tx1"/>
                </a:solidFill>
                <a:latin typeface="Comic Sans MS" pitchFamily="66" charset="0"/>
              </a:endParaRPr>
            </a:p>
          </p:txBody>
        </p:sp>
        <p:cxnSp>
          <p:nvCxnSpPr>
            <p:cNvPr id="10" name="Straight Connector 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11"/>
          <p:cNvGrpSpPr/>
          <p:nvPr/>
        </p:nvGrpSpPr>
        <p:grpSpPr>
          <a:xfrm rot="180000">
            <a:off x="2341673"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2" name="Rectangle 11"/>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In Dev</a:t>
              </a:r>
              <a:endParaRPr lang="en-US" b="1" dirty="0">
                <a:solidFill>
                  <a:schemeClr val="tx1"/>
                </a:solidFill>
                <a:latin typeface="Comic Sans MS" pitchFamily="66" charset="0"/>
              </a:endParaRPr>
            </a:p>
          </p:txBody>
        </p:sp>
        <p:cxnSp>
          <p:nvCxnSpPr>
            <p:cNvPr id="13" name="Straight Connector 1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8" name="Group 14"/>
          <p:cNvGrpSpPr/>
          <p:nvPr/>
        </p:nvGrpSpPr>
        <p:grpSpPr>
          <a:xfrm rot="-120000">
            <a:off x="4056185"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5" name="Rectangle 14"/>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Ready for Test</a:t>
              </a:r>
              <a:endParaRPr lang="en-US" b="1" dirty="0">
                <a:solidFill>
                  <a:schemeClr val="tx1"/>
                </a:solidFill>
                <a:latin typeface="Comic Sans MS" pitchFamily="66" charset="0"/>
              </a:endParaRPr>
            </a:p>
          </p:txBody>
        </p:sp>
        <p:cxnSp>
          <p:nvCxnSpPr>
            <p:cNvPr id="16" name="Straight Connector 15"/>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1" name="Group 17"/>
          <p:cNvGrpSpPr/>
          <p:nvPr/>
        </p:nvGrpSpPr>
        <p:grpSpPr>
          <a:xfrm rot="-120000">
            <a:off x="5770697" y="1038729"/>
            <a:ext cx="1500198" cy="928694"/>
            <a:chOff x="1643042" y="2571744"/>
            <a:chExt cx="1500198" cy="928694"/>
          </a:xfrm>
          <a:effectLst>
            <a:outerShdw blurRad="279400" dist="50800" dir="5400000" sx="1000" sy="1000" algn="ctr" rotWithShape="0">
              <a:srgbClr val="000000">
                <a:alpha val="43137"/>
              </a:srgbClr>
            </a:outerShdw>
          </a:effectLst>
        </p:grpSpPr>
        <p:sp>
          <p:nvSpPr>
            <p:cNvPr id="18" name="Rectangle 17"/>
            <p:cNvSpPr/>
            <p:nvPr/>
          </p:nvSpPr>
          <p:spPr>
            <a:xfrm>
              <a:off x="1643042" y="2571744"/>
              <a:ext cx="1500198" cy="928694"/>
            </a:xfrm>
            <a:prstGeom prst="rect">
              <a:avLst/>
            </a:prstGeom>
            <a:solidFill>
              <a:srgbClr val="00B0F0">
                <a:alpha val="21000"/>
              </a:srgb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In Test</a:t>
              </a:r>
              <a:endParaRPr lang="en-US" b="1" dirty="0">
                <a:solidFill>
                  <a:schemeClr val="tx1"/>
                </a:solidFill>
                <a:latin typeface="Comic Sans MS" pitchFamily="66" charset="0"/>
              </a:endParaRPr>
            </a:p>
          </p:txBody>
        </p:sp>
        <p:cxnSp>
          <p:nvCxnSpPr>
            <p:cNvPr id="19" name="Straight Connector 18"/>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4" name="Group 20"/>
          <p:cNvGrpSpPr/>
          <p:nvPr/>
        </p:nvGrpSpPr>
        <p:grpSpPr>
          <a:xfrm rot="180000">
            <a:off x="335249" y="2201975"/>
            <a:ext cx="1500198" cy="928694"/>
            <a:chOff x="1643042" y="2571744"/>
            <a:chExt cx="1500198" cy="928694"/>
          </a:xfrm>
          <a:effectLst>
            <a:outerShdw blurRad="279400" dist="50800" dir="5400000" sx="1000" sy="1000" algn="ctr" rotWithShape="0">
              <a:srgbClr val="000000">
                <a:alpha val="43137"/>
              </a:srgbClr>
            </a:outerShdw>
          </a:effectLst>
        </p:grpSpPr>
        <p:sp>
          <p:nvSpPr>
            <p:cNvPr id="21" name="Rectangle 20"/>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A</a:t>
              </a:r>
              <a:endParaRPr lang="en-US" b="1" dirty="0">
                <a:solidFill>
                  <a:schemeClr val="tx1"/>
                </a:solidFill>
                <a:latin typeface="Comic Sans MS" pitchFamily="66" charset="0"/>
              </a:endParaRPr>
            </a:p>
          </p:txBody>
        </p:sp>
        <p:cxnSp>
          <p:nvCxnSpPr>
            <p:cNvPr id="22" name="Straight Connector 21"/>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7" name="Group 29"/>
          <p:cNvGrpSpPr/>
          <p:nvPr/>
        </p:nvGrpSpPr>
        <p:grpSpPr>
          <a:xfrm rot="-60000">
            <a:off x="2326388" y="2227574"/>
            <a:ext cx="1500198" cy="928694"/>
            <a:chOff x="1643042" y="2571744"/>
            <a:chExt cx="1500198" cy="928694"/>
          </a:xfrm>
          <a:effectLst>
            <a:outerShdw blurRad="279400" dist="50800" dir="5400000" sx="1000" sy="1000" algn="ctr" rotWithShape="0">
              <a:srgbClr val="000000">
                <a:alpha val="43137"/>
              </a:srgbClr>
            </a:outerShdw>
          </a:effectLst>
        </p:grpSpPr>
        <p:sp>
          <p:nvSpPr>
            <p:cNvPr id="24" name="Rectangle 23"/>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B</a:t>
              </a:r>
              <a:endParaRPr lang="en-US" b="1" dirty="0">
                <a:solidFill>
                  <a:schemeClr val="tx1"/>
                </a:solidFill>
                <a:latin typeface="Comic Sans MS" pitchFamily="66" charset="0"/>
              </a:endParaRPr>
            </a:p>
          </p:txBody>
        </p:sp>
        <p:cxnSp>
          <p:nvCxnSpPr>
            <p:cNvPr id="25" name="Straight Connector 24"/>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0" name="Group 32"/>
          <p:cNvGrpSpPr/>
          <p:nvPr/>
        </p:nvGrpSpPr>
        <p:grpSpPr>
          <a:xfrm rot="-60000">
            <a:off x="5896445" y="3370583"/>
            <a:ext cx="1500198" cy="928694"/>
            <a:chOff x="1643042" y="2571744"/>
            <a:chExt cx="1500198" cy="928694"/>
          </a:xfrm>
          <a:effectLst>
            <a:outerShdw blurRad="279400" dist="50800" dir="5400000" sx="1000" sy="1000" algn="ctr" rotWithShape="0">
              <a:srgbClr val="000000">
                <a:alpha val="43137"/>
              </a:srgbClr>
            </a:outerShdw>
          </a:effectLst>
        </p:grpSpPr>
        <p:sp>
          <p:nvSpPr>
            <p:cNvPr id="27" name="Rectangle 26"/>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H</a:t>
              </a:r>
              <a:endParaRPr lang="en-US" b="1" dirty="0">
                <a:solidFill>
                  <a:schemeClr val="tx1"/>
                </a:solidFill>
                <a:latin typeface="Comic Sans MS" pitchFamily="66" charset="0"/>
              </a:endParaRPr>
            </a:p>
          </p:txBody>
        </p:sp>
        <p:cxnSp>
          <p:nvCxnSpPr>
            <p:cNvPr id="28" name="Straight Connector 27"/>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3" name="Group 35"/>
          <p:cNvGrpSpPr/>
          <p:nvPr/>
        </p:nvGrpSpPr>
        <p:grpSpPr>
          <a:xfrm rot="180000">
            <a:off x="3888420" y="3344982"/>
            <a:ext cx="1500198" cy="928694"/>
            <a:chOff x="1643042" y="2571744"/>
            <a:chExt cx="1500198" cy="928694"/>
          </a:xfrm>
          <a:effectLst>
            <a:outerShdw blurRad="279400" dist="50800" dir="5400000" sx="1000" sy="1000" algn="ctr" rotWithShape="0">
              <a:srgbClr val="000000">
                <a:alpha val="43137"/>
              </a:srgbClr>
            </a:outerShdw>
          </a:effectLst>
        </p:grpSpPr>
        <p:sp>
          <p:nvSpPr>
            <p:cNvPr id="30" name="Rectangle 29"/>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G</a:t>
              </a:r>
              <a:endParaRPr lang="en-US" b="1" dirty="0">
                <a:solidFill>
                  <a:schemeClr val="tx1"/>
                </a:solidFill>
                <a:latin typeface="Comic Sans MS" pitchFamily="66" charset="0"/>
              </a:endParaRPr>
            </a:p>
          </p:txBody>
        </p:sp>
        <p:cxnSp>
          <p:nvCxnSpPr>
            <p:cNvPr id="31" name="Straight Connector 30"/>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38"/>
          <p:cNvGrpSpPr/>
          <p:nvPr/>
        </p:nvGrpSpPr>
        <p:grpSpPr>
          <a:xfrm rot="180000">
            <a:off x="5968324" y="4467753"/>
            <a:ext cx="1500198" cy="928694"/>
            <a:chOff x="1643042" y="2571744"/>
            <a:chExt cx="1500198" cy="928694"/>
          </a:xfrm>
          <a:effectLst>
            <a:outerShdw blurRad="279400" dist="50800" dir="5400000" sx="1000" sy="1000" algn="ctr" rotWithShape="0">
              <a:srgbClr val="000000">
                <a:alpha val="43137"/>
              </a:srgbClr>
            </a:outerShdw>
          </a:effectLst>
        </p:grpSpPr>
        <p:sp>
          <p:nvSpPr>
            <p:cNvPr id="33" name="Rectangle 32"/>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F</a:t>
              </a:r>
              <a:endParaRPr lang="en-US" b="1" dirty="0">
                <a:solidFill>
                  <a:schemeClr val="tx1"/>
                </a:solidFill>
                <a:latin typeface="Comic Sans MS" pitchFamily="66" charset="0"/>
              </a:endParaRPr>
            </a:p>
          </p:txBody>
        </p:sp>
        <p:cxnSp>
          <p:nvCxnSpPr>
            <p:cNvPr id="34" name="Straight Connector 33"/>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9" name="Group 41"/>
          <p:cNvGrpSpPr/>
          <p:nvPr/>
        </p:nvGrpSpPr>
        <p:grpSpPr>
          <a:xfrm rot="180000">
            <a:off x="5881159" y="2253175"/>
            <a:ext cx="1500198" cy="928694"/>
            <a:chOff x="1643042" y="2571744"/>
            <a:chExt cx="1500198" cy="928694"/>
          </a:xfrm>
          <a:effectLst>
            <a:outerShdw blurRad="279400" dist="50800" dir="5400000" sx="1000" sy="1000" algn="ctr" rotWithShape="0">
              <a:srgbClr val="000000">
                <a:alpha val="43137"/>
              </a:srgbClr>
            </a:outerShdw>
          </a:effectLst>
        </p:grpSpPr>
        <p:sp>
          <p:nvSpPr>
            <p:cNvPr id="36" name="Rectangle 35"/>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E</a:t>
              </a:r>
              <a:endParaRPr lang="en-US" b="1" dirty="0">
                <a:solidFill>
                  <a:schemeClr val="tx1"/>
                </a:solidFill>
                <a:latin typeface="Comic Sans MS" pitchFamily="66" charset="0"/>
              </a:endParaRPr>
            </a:p>
          </p:txBody>
        </p:sp>
        <p:cxnSp>
          <p:nvCxnSpPr>
            <p:cNvPr id="37" name="Straight Connector 36"/>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2" name="Group 44"/>
          <p:cNvGrpSpPr/>
          <p:nvPr/>
        </p:nvGrpSpPr>
        <p:grpSpPr>
          <a:xfrm rot="180000">
            <a:off x="4023728" y="2253175"/>
            <a:ext cx="1500198" cy="928694"/>
            <a:chOff x="1643042" y="2571744"/>
            <a:chExt cx="1500198" cy="928694"/>
          </a:xfrm>
          <a:effectLst>
            <a:outerShdw blurRad="279400" dist="50800" dir="5400000" sx="1000" sy="1000" algn="ctr" rotWithShape="0">
              <a:srgbClr val="000000">
                <a:alpha val="43137"/>
              </a:srgbClr>
            </a:outerShdw>
          </a:effectLst>
        </p:grpSpPr>
        <p:sp>
          <p:nvSpPr>
            <p:cNvPr id="39" name="Rectangle 38"/>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D</a:t>
              </a:r>
              <a:endParaRPr lang="en-US" b="1" dirty="0">
                <a:solidFill>
                  <a:schemeClr val="tx1"/>
                </a:solidFill>
                <a:latin typeface="Comic Sans MS" pitchFamily="66" charset="0"/>
              </a:endParaRPr>
            </a:p>
          </p:txBody>
        </p:sp>
        <p:cxnSp>
          <p:nvCxnSpPr>
            <p:cNvPr id="40" name="Straight Connector 39"/>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5" name="Group 47"/>
          <p:cNvGrpSpPr/>
          <p:nvPr/>
        </p:nvGrpSpPr>
        <p:grpSpPr>
          <a:xfrm rot="-60000">
            <a:off x="5896444" y="5448088"/>
            <a:ext cx="1500198" cy="928694"/>
            <a:chOff x="1643042" y="2571744"/>
            <a:chExt cx="1500198" cy="928694"/>
          </a:xfrm>
          <a:effectLst>
            <a:outerShdw blurRad="279400" dist="50800" dir="5400000" sx="1000" sy="1000" algn="ctr" rotWithShape="0">
              <a:srgbClr val="000000">
                <a:alpha val="43137"/>
              </a:srgbClr>
            </a:outerShdw>
          </a:effectLst>
        </p:grpSpPr>
        <p:sp>
          <p:nvSpPr>
            <p:cNvPr id="42" name="Rectangle 41"/>
            <p:cNvSpPr/>
            <p:nvPr/>
          </p:nvSpPr>
          <p:spPr>
            <a:xfrm>
              <a:off x="1643042" y="2571744"/>
              <a:ext cx="1500198" cy="928694"/>
            </a:xfrm>
            <a:prstGeom prst="rect">
              <a:avLst/>
            </a:prstGeom>
            <a:solidFill>
              <a:schemeClr val="bg1">
                <a:alpha val="21000"/>
              </a:schemeClr>
            </a:solidFill>
            <a:ln>
              <a:solidFill>
                <a:schemeClr val="tx1">
                  <a:alpha val="59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mic Sans MS" pitchFamily="66" charset="0"/>
                </a:rPr>
                <a:t>C</a:t>
              </a:r>
              <a:endParaRPr lang="en-US" b="1" dirty="0">
                <a:solidFill>
                  <a:schemeClr val="tx1"/>
                </a:solidFill>
                <a:latin typeface="Comic Sans MS" pitchFamily="66" charset="0"/>
              </a:endParaRPr>
            </a:p>
          </p:txBody>
        </p:sp>
        <p:cxnSp>
          <p:nvCxnSpPr>
            <p:cNvPr id="43" name="Straight Connector 42"/>
            <p:cNvCxnSpPr/>
            <p:nvPr/>
          </p:nvCxnSpPr>
          <p:spPr>
            <a:xfrm>
              <a:off x="1643042" y="2784470"/>
              <a:ext cx="1500198" cy="1588"/>
            </a:xfrm>
            <a:prstGeom prst="line">
              <a:avLst/>
            </a:prstGeom>
            <a:ln w="317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4" name="AutoShape 22"/>
          <p:cNvSpPr>
            <a:spLocks noChangeArrowheads="1"/>
          </p:cNvSpPr>
          <p:nvPr/>
        </p:nvSpPr>
        <p:spPr bwMode="auto">
          <a:xfrm>
            <a:off x="2143108" y="4350409"/>
            <a:ext cx="3449983" cy="2012859"/>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buNone/>
            </a:pPr>
            <a:r>
              <a:rPr lang="en-US" sz="1600" b="1" i="1" dirty="0" smtClean="0"/>
              <a:t>Found a problem here?</a:t>
            </a:r>
          </a:p>
          <a:p>
            <a:r>
              <a:rPr lang="en-US" sz="1600" dirty="0" smtClean="0"/>
              <a:t>Push story back but do not create defect</a:t>
            </a:r>
          </a:p>
          <a:p>
            <a:pPr>
              <a:buNone/>
            </a:pPr>
            <a:r>
              <a:rPr lang="en-US" sz="1600" i="1" dirty="0" smtClean="0"/>
              <a:t>or</a:t>
            </a:r>
          </a:p>
          <a:p>
            <a:r>
              <a:rPr lang="en-US" sz="1600" dirty="0" smtClean="0"/>
              <a:t>For minor issues create defect </a:t>
            </a:r>
          </a:p>
          <a:p>
            <a:pPr>
              <a:buNone/>
            </a:pPr>
            <a:r>
              <a:rPr lang="en-US" sz="1600" dirty="0" smtClean="0"/>
              <a:t>and let story pass (if business agree)</a:t>
            </a:r>
          </a:p>
        </p:txBody>
      </p:sp>
      <p:sp>
        <p:nvSpPr>
          <p:cNvPr id="46" name="AutoShape 24"/>
          <p:cNvSpPr>
            <a:spLocks noChangeArrowheads="1"/>
          </p:cNvSpPr>
          <p:nvPr/>
        </p:nvSpPr>
        <p:spPr bwMode="auto">
          <a:xfrm>
            <a:off x="6564577" y="5035722"/>
            <a:ext cx="2388358" cy="1126462"/>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buNone/>
            </a:pPr>
            <a:r>
              <a:rPr lang="en-US" sz="1600" b="1" i="1" dirty="0" smtClean="0"/>
              <a:t>Found a problem here?</a:t>
            </a:r>
          </a:p>
          <a:p>
            <a:r>
              <a:rPr lang="en-US" sz="1600" dirty="0" smtClean="0"/>
              <a:t>Raise and track the defect</a:t>
            </a:r>
          </a:p>
        </p:txBody>
      </p:sp>
      <p:cxnSp>
        <p:nvCxnSpPr>
          <p:cNvPr id="48" name="Straight Arrow Connector 47"/>
          <p:cNvCxnSpPr>
            <a:stCxn id="44" idx="0"/>
            <a:endCxn id="12" idx="2"/>
          </p:cNvCxnSpPr>
          <p:nvPr/>
        </p:nvCxnSpPr>
        <p:spPr>
          <a:xfrm rot="16200000" flipV="1">
            <a:off x="2275974" y="2758283"/>
            <a:ext cx="2383622" cy="800630"/>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4" idx="0"/>
            <a:endCxn id="15" idx="2"/>
          </p:cNvCxnSpPr>
          <p:nvPr/>
        </p:nvCxnSpPr>
        <p:spPr>
          <a:xfrm rot="5400000" flipH="1" flipV="1">
            <a:off x="3153660" y="2681581"/>
            <a:ext cx="2383269" cy="954389"/>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4" idx="0"/>
            <a:endCxn id="18" idx="2"/>
          </p:cNvCxnSpPr>
          <p:nvPr/>
        </p:nvCxnSpPr>
        <p:spPr>
          <a:xfrm rot="5400000" flipH="1" flipV="1">
            <a:off x="4010916" y="1824325"/>
            <a:ext cx="2383269" cy="2668901"/>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6" idx="0"/>
            <a:endCxn id="9" idx="2"/>
          </p:cNvCxnSpPr>
          <p:nvPr/>
        </p:nvCxnSpPr>
        <p:spPr>
          <a:xfrm rot="5400000" flipH="1" flipV="1">
            <a:off x="6446651" y="3278893"/>
            <a:ext cx="3068935" cy="444724"/>
          </a:xfrm>
          <a:prstGeom prst="straightConnector1">
            <a:avLst/>
          </a:prstGeom>
          <a:ln w="76200">
            <a:solidFill>
              <a:schemeClr val="bg1">
                <a:lumMod val="65000"/>
              </a:schemeClr>
            </a:solidFill>
            <a:prstDash val="sysDash"/>
            <a:headEnd type="none" w="med" len="med"/>
            <a:tailEnd type="triangle"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Defect management</a:t>
            </a:r>
            <a:endParaRPr lang="en-US" dirty="0"/>
          </a:p>
        </p:txBody>
      </p:sp>
      <p:sp>
        <p:nvSpPr>
          <p:cNvPr id="7" name="Content Placeholder 6"/>
          <p:cNvSpPr>
            <a:spLocks noGrp="1"/>
          </p:cNvSpPr>
          <p:nvPr>
            <p:ph idx="1"/>
          </p:nvPr>
        </p:nvSpPr>
        <p:spPr/>
        <p:txBody>
          <a:bodyPr/>
          <a:lstStyle/>
          <a:p>
            <a:r>
              <a:rPr lang="en-US" dirty="0"/>
              <a:t>Appears on </a:t>
            </a:r>
            <a:r>
              <a:rPr lang="en-US" dirty="0" smtClean="0"/>
              <a:t>story-wall </a:t>
            </a:r>
            <a:r>
              <a:rPr lang="en-US" dirty="0"/>
              <a:t>as separate card</a:t>
            </a:r>
          </a:p>
          <a:p>
            <a:r>
              <a:rPr lang="en-US" dirty="0"/>
              <a:t>Prioritized by business over new functionality</a:t>
            </a:r>
          </a:p>
          <a:p>
            <a:r>
              <a:rPr lang="en-US" dirty="0"/>
              <a:t>Categorized as per </a:t>
            </a:r>
            <a:r>
              <a:rPr lang="en-US" dirty="0" smtClean="0"/>
              <a:t>usual</a:t>
            </a:r>
          </a:p>
          <a:p>
            <a:endParaRPr lang="en-US" dirty="0"/>
          </a:p>
          <a:p>
            <a:r>
              <a:rPr lang="en-US" dirty="0" smtClean="0"/>
              <a:t>Should defects be estimated?</a:t>
            </a:r>
          </a:p>
          <a:p>
            <a:r>
              <a:rPr lang="en-US" dirty="0" smtClean="0"/>
              <a:t>When raising a defect should you associate it with a story?</a:t>
            </a:r>
            <a:endParaRPr lang="en-US" dirty="0"/>
          </a:p>
          <a:p>
            <a:endParaRPr lang="en-US" dirty="0"/>
          </a:p>
        </p:txBody>
      </p:sp>
      <p:pic>
        <p:nvPicPr>
          <p:cNvPr id="8" name="Picture 6"/>
          <p:cNvPicPr>
            <a:picLocks noChangeAspect="1" noChangeArrowheads="1"/>
          </p:cNvPicPr>
          <p:nvPr/>
        </p:nvPicPr>
        <p:blipFill>
          <a:blip r:embed="rId3"/>
          <a:srcRect/>
          <a:stretch>
            <a:fillRect/>
          </a:stretch>
        </p:blipFill>
        <p:spPr bwMode="auto">
          <a:xfrm rot="5327672">
            <a:off x="6749924" y="4332833"/>
            <a:ext cx="2176463" cy="2022475"/>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a:ln/>
        </p:spPr>
        <p:txBody>
          <a:bodyPr/>
          <a:lstStyle/>
          <a:p>
            <a:r>
              <a:rPr lang="en-US" dirty="0"/>
              <a:t>Common testing issues/smells</a:t>
            </a:r>
          </a:p>
        </p:txBody>
      </p:sp>
      <p:sp>
        <p:nvSpPr>
          <p:cNvPr id="99332" name="Rectangle 4"/>
          <p:cNvSpPr>
            <a:spLocks noGrp="1" noChangeArrowheads="1"/>
          </p:cNvSpPr>
          <p:nvPr>
            <p:ph idx="1"/>
          </p:nvPr>
        </p:nvSpPr>
        <p:spPr>
          <a:ln/>
        </p:spPr>
        <p:txBody>
          <a:bodyPr/>
          <a:lstStyle/>
          <a:p>
            <a:r>
              <a:rPr lang="en-US" dirty="0"/>
              <a:t>Is it really a</a:t>
            </a:r>
            <a:r>
              <a:rPr lang="en-US" dirty="0" smtClean="0"/>
              <a:t> defect?</a:t>
            </a:r>
            <a:endParaRPr lang="en-US" dirty="0"/>
          </a:p>
          <a:p>
            <a:r>
              <a:rPr lang="en-US" dirty="0"/>
              <a:t>Bouncing</a:t>
            </a:r>
            <a:r>
              <a:rPr lang="en-US" dirty="0" smtClean="0"/>
              <a:t> defects</a:t>
            </a:r>
          </a:p>
          <a:p>
            <a:r>
              <a:rPr lang="en-US" dirty="0"/>
              <a:t>Automation failures</a:t>
            </a:r>
          </a:p>
          <a:p>
            <a:r>
              <a:rPr lang="en-US" dirty="0"/>
              <a:t>Accepting stories, then raising </a:t>
            </a:r>
            <a:r>
              <a:rPr lang="en-US" dirty="0" smtClean="0"/>
              <a:t>defects</a:t>
            </a:r>
          </a:p>
          <a:p>
            <a:r>
              <a:rPr lang="en-US" dirty="0" smtClean="0"/>
              <a:t>Repeating business logic in tests</a:t>
            </a:r>
          </a:p>
        </p:txBody>
      </p:sp>
      <p:pic>
        <p:nvPicPr>
          <p:cNvPr id="99333"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38800" y="3743907"/>
            <a:ext cx="3390900" cy="3114092"/>
          </a:xfrm>
          <a:prstGeom prst="rect">
            <a:avLst/>
          </a:prstGeom>
          <a:noFill/>
          <a:ln w="12700" cap="flat">
            <a:noFill/>
            <a:miter lim="800000"/>
            <a:headEnd/>
            <a:tailEnd/>
          </a:ln>
        </p:spPr>
      </p:pic>
    </p:spTree>
    <p:extLst>
      <p:ext uri="{BB962C8B-B14F-4D97-AF65-F5344CB8AC3E}">
        <p14:creationId xmlns:p14="http://schemas.microsoft.com/office/powerpoint/2010/main" val="39338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1000"/>
                                        <p:tgtEl>
                                          <p:spTgt spid="99333"/>
                                        </p:tgtEl>
                                      </p:cBhvr>
                                    </p:animEffect>
                                  </p:childTnLst>
                                </p:cTn>
                              </p:par>
                            </p:childTnLst>
                          </p:cTn>
                        </p:par>
                      </p:childTnLst>
                    </p:cTn>
                  </p:par>
                  <p:par>
                    <p:cTn id="8" fill="hold">
                      <p:stCondLst>
                        <p:cond delay="indefinite"/>
                      </p:stCondLst>
                      <p:childTnLst>
                        <p:par>
                          <p:cTn id="9" fill="hold">
                            <p:stCondLst>
                              <p:cond delay="0"/>
                            </p:stCondLst>
                            <p:childTnLst>
                              <p:par>
                                <p:cTn id="10" presetID="0" presetClass="entr" presetSubtype="0" fill="hold" grpId="0" nodeType="clickEffect">
                                  <p:stCondLst>
                                    <p:cond delay="0"/>
                                  </p:stCondLst>
                                  <p:childTnLst>
                                    <p:set>
                                      <p:cBhvr>
                                        <p:cTn id="11" dur="1" fill="hold">
                                          <p:stCondLst>
                                            <p:cond delay="499"/>
                                          </p:stCondLst>
                                        </p:cTn>
                                        <p:tgtEl>
                                          <p:spTgt spid="9933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entr" presetSubtype="0" fill="hold" grpId="0" nodeType="clickEffect">
                                  <p:stCondLst>
                                    <p:cond delay="0"/>
                                  </p:stCondLst>
                                  <p:childTnLst>
                                    <p:set>
                                      <p:cBhvr>
                                        <p:cTn id="15" dur="1" fill="hold">
                                          <p:stCondLst>
                                            <p:cond delay="499"/>
                                          </p:stCondLst>
                                        </p:cTn>
                                        <p:tgtEl>
                                          <p:spTgt spid="9933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0" fill="hold" grpId="0" nodeType="clickEffect">
                                  <p:stCondLst>
                                    <p:cond delay="0"/>
                                  </p:stCondLst>
                                  <p:childTnLst>
                                    <p:set>
                                      <p:cBhvr>
                                        <p:cTn id="19" dur="1" fill="hold">
                                          <p:stCondLst>
                                            <p:cond delay="499"/>
                                          </p:stCondLst>
                                        </p:cTn>
                                        <p:tgtEl>
                                          <p:spTgt spid="9933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0" fill="hold" grpId="0" nodeType="clickEffect">
                                  <p:stCondLst>
                                    <p:cond delay="0"/>
                                  </p:stCondLst>
                                  <p:childTnLst>
                                    <p:set>
                                      <p:cBhvr>
                                        <p:cTn id="23" dur="1" fill="hold">
                                          <p:stCondLst>
                                            <p:cond delay="499"/>
                                          </p:stCondLst>
                                        </p:cTn>
                                        <p:tgtEl>
                                          <p:spTgt spid="99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bldLvl="5"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Pairing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FF0000"/>
                </a:solidFill>
              </a:rPr>
              <a:t>Pairing</a:t>
            </a:r>
            <a:endParaRPr lang="en-US" sz="6600" dirty="0">
              <a:solidFill>
                <a:srgbClr val="FF0000"/>
              </a:solidFill>
            </a:endParaRPr>
          </a:p>
        </p:txBody>
      </p:sp>
      <p:sp>
        <p:nvSpPr>
          <p:cNvPr id="3" name="Subtitle 2"/>
          <p:cNvSpPr>
            <a:spLocks noGrp="1"/>
          </p:cNvSpPr>
          <p:nvPr>
            <p:ph type="subTitle" idx="1"/>
          </p:nvPr>
        </p:nvSpPr>
        <p:spPr/>
        <p:txBody>
          <a:bodyPr/>
          <a:lstStyle/>
          <a:p>
            <a:r>
              <a:rPr lang="en-US" dirty="0" smtClean="0"/>
              <a:t>Why it sucks, and why you should hate it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It’s distracting!</a:t>
            </a:r>
            <a:endParaRPr lang="en-US" sz="7200" dirty="0"/>
          </a:p>
        </p:txBody>
      </p:sp>
      <p:sp>
        <p:nvSpPr>
          <p:cNvPr id="3" name="Subtitle 2"/>
          <p:cNvSpPr>
            <a:spLocks noGrp="1"/>
          </p:cNvSpPr>
          <p:nvPr>
            <p:ph type="subTitle" idx="1"/>
          </p:nvPr>
        </p:nvSpPr>
        <p:spPr/>
        <p:txBody>
          <a:bodyPr/>
          <a:lstStyle/>
          <a:p>
            <a:r>
              <a:rPr lang="en-US" dirty="0" smtClean="0"/>
              <a:t>Hard to focus on the problem at hand when your pair is sitting next to you talking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Costly</a:t>
            </a:r>
            <a:endParaRPr lang="en-US" sz="8000" dirty="0"/>
          </a:p>
        </p:txBody>
      </p:sp>
      <p:sp>
        <p:nvSpPr>
          <p:cNvPr id="3" name="Subtitle 2"/>
          <p:cNvSpPr>
            <a:spLocks noGrp="1"/>
          </p:cNvSpPr>
          <p:nvPr>
            <p:ph type="subTitle" idx="1"/>
          </p:nvPr>
        </p:nvSpPr>
        <p:spPr/>
        <p:txBody>
          <a:bodyPr/>
          <a:lstStyle/>
          <a:p>
            <a:r>
              <a:rPr lang="en-US" dirty="0" smtClean="0"/>
              <a:t>Two people doing the work of one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_scene.jpg"/>
          <p:cNvPicPr>
            <a:picLocks noChangeAspect="1"/>
          </p:cNvPicPr>
          <p:nvPr/>
        </p:nvPicPr>
        <p:blipFill>
          <a:blip r:embed="rId3"/>
          <a:stretch>
            <a:fillRect/>
          </a:stretch>
        </p:blipFill>
        <p:spPr>
          <a:xfrm>
            <a:off x="0" y="175584"/>
            <a:ext cx="9144000" cy="6506831"/>
          </a:xfrm>
          <a:prstGeom prst="rect">
            <a:avLst/>
          </a:prstGeom>
        </p:spPr>
      </p:pic>
      <p:sp>
        <p:nvSpPr>
          <p:cNvPr id="2" name="Title 1"/>
          <p:cNvSpPr>
            <a:spLocks noGrp="1"/>
          </p:cNvSpPr>
          <p:nvPr>
            <p:ph type="title"/>
          </p:nvPr>
        </p:nvSpPr>
        <p:spPr/>
        <p:txBody>
          <a:bodyPr/>
          <a:lstStyle/>
          <a:p>
            <a:r>
              <a:rPr lang="en-US" dirty="0" smtClean="0"/>
              <a:t>Team Smells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Low morale</a:t>
            </a:r>
            <a:endParaRPr lang="en-US" sz="8000" dirty="0"/>
          </a:p>
        </p:txBody>
      </p:sp>
      <p:sp>
        <p:nvSpPr>
          <p:cNvPr id="3" name="Subtitle 2"/>
          <p:cNvSpPr>
            <a:spLocks noGrp="1"/>
          </p:cNvSpPr>
          <p:nvPr>
            <p:ph type="subTitle" idx="1"/>
          </p:nvPr>
        </p:nvSpPr>
        <p:spPr/>
        <p:txBody>
          <a:bodyPr/>
          <a:lstStyle/>
          <a:p>
            <a:r>
              <a:rPr lang="en-US" dirty="0" smtClean="0"/>
              <a:t>Only spend 50% of your time doing any actual work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Hygiene</a:t>
            </a:r>
            <a:endParaRPr lang="en-US" sz="8000" dirty="0"/>
          </a:p>
        </p:txBody>
      </p:sp>
      <p:sp>
        <p:nvSpPr>
          <p:cNvPr id="3" name="Subtitle 2"/>
          <p:cNvSpPr>
            <a:spLocks noGrp="1"/>
          </p:cNvSpPr>
          <p:nvPr>
            <p:ph type="subTitle" idx="1"/>
          </p:nvPr>
        </p:nvSpPr>
        <p:spPr/>
        <p:txBody>
          <a:bodyPr/>
          <a:lstStyle/>
          <a:p>
            <a:r>
              <a:rPr lang="en-US" dirty="0" smtClean="0"/>
              <a:t>What?! I have to shower every day?!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8000" dirty="0" smtClean="0"/>
              <a:t>Stop slowing me down!</a:t>
            </a:r>
            <a:endParaRPr lang="en-US" sz="8000" dirty="0"/>
          </a:p>
        </p:txBody>
      </p:sp>
      <p:sp>
        <p:nvSpPr>
          <p:cNvPr id="3" name="Subtitle 2"/>
          <p:cNvSpPr>
            <a:spLocks noGrp="1"/>
          </p:cNvSpPr>
          <p:nvPr>
            <p:ph type="subTitle" idx="1"/>
          </p:nvPr>
        </p:nvSpPr>
        <p:spPr/>
        <p:txBody>
          <a:bodyPr/>
          <a:lstStyle/>
          <a:p>
            <a:r>
              <a:rPr lang="en-US" dirty="0" smtClean="0"/>
              <a:t>Explaining thoughts to my pair will slow me down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13C112"/>
                </a:solidFill>
              </a:rPr>
              <a:t>Pair Programming</a:t>
            </a:r>
            <a:endParaRPr lang="en-US" sz="6600" dirty="0">
              <a:solidFill>
                <a:srgbClr val="13C112"/>
              </a:solidFill>
            </a:endParaRPr>
          </a:p>
        </p:txBody>
      </p:sp>
      <p:sp>
        <p:nvSpPr>
          <p:cNvPr id="3" name="Subtitle 2"/>
          <p:cNvSpPr>
            <a:spLocks noGrp="1"/>
          </p:cNvSpPr>
          <p:nvPr>
            <p:ph type="subTitle" idx="1"/>
          </p:nvPr>
        </p:nvSpPr>
        <p:spPr/>
        <p:txBody>
          <a:bodyPr/>
          <a:lstStyle/>
          <a:p>
            <a:r>
              <a:rPr lang="en-US" dirty="0" smtClean="0"/>
              <a:t>Now let’s talk about the reasons you should do it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br>
              <a:rPr lang="en-US" dirty="0" smtClean="0"/>
            </a:br>
            <a:r>
              <a:rPr lang="en-US" dirty="0" smtClean="0"/>
              <a:t>The Waterfall Way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1</a:t>
            </a:r>
            <a:endParaRPr lang="en-US" dirty="0"/>
          </a:p>
        </p:txBody>
      </p:sp>
      <p:pic>
        <p:nvPicPr>
          <p:cNvPr id="4" name="Picture 3" descr="3b.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2</a:t>
            </a:r>
            <a:endParaRPr lang="en-US" dirty="0"/>
          </a:p>
        </p:txBody>
      </p:sp>
      <p:pic>
        <p:nvPicPr>
          <p:cNvPr id="4" name="Picture 3" descr="3c.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Agile Way: Pairing</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600" y="228600"/>
            <a:ext cx="8686800" cy="6223242"/>
          </a:xfrm>
          <a:prstGeom prst="rect">
            <a:avLst/>
          </a:prstGeom>
          <a:solidFill>
            <a:srgbClr val="FFFFFF"/>
          </a:solidFill>
        </p:spPr>
        <p:txBody>
          <a:bodyPr wrap="square">
            <a:spAutoFit/>
          </a:bodyPr>
          <a:lstStyle/>
          <a:p>
            <a:pPr>
              <a:buNone/>
            </a:pPr>
            <a:r>
              <a:rPr lang="en-US" sz="2600" dirty="0" smtClean="0">
                <a:solidFill>
                  <a:schemeClr val="tx1"/>
                </a:solidFill>
                <a:ea typeface="ＭＳ Ｐゴシック" pitchFamily="-65" charset="-128"/>
                <a:cs typeface="Arial" charset="0"/>
              </a:rPr>
              <a:t>“Pair programming is a software development technique in which two programmers work together at one work station. One types in code while the other reviews each line of code as it's typed in. The person typing is called the driver. The person reviewing the code is called the observer or navigator. The two programmers switch roles periodically.</a:t>
            </a:r>
          </a:p>
          <a:p>
            <a:pPr>
              <a:buNone/>
            </a:pPr>
            <a:r>
              <a:rPr lang="en-US" sz="2600" dirty="0" smtClean="0">
                <a:solidFill>
                  <a:schemeClr val="tx1"/>
                </a:solidFill>
                <a:ea typeface="ＭＳ Ｐゴシック" pitchFamily="-65" charset="-128"/>
                <a:cs typeface="Arial" charset="0"/>
              </a:rPr>
              <a:t>“While reviewing, the observer also considers the strategic direction of the work, coming up with ideas for improvements and likely future problems to address. This frees the driver to focus all of his or her attention on the "tactical" aspects of completing the current task, using the observer as a safety net and guide.”</a:t>
            </a:r>
          </a:p>
          <a:p>
            <a:pPr>
              <a:buNone/>
            </a:pPr>
            <a:endParaRPr lang="en-US" sz="2600" i="1" dirty="0" smtClean="0">
              <a:solidFill>
                <a:schemeClr val="tx1"/>
              </a:solidFill>
              <a:ea typeface="ＭＳ Ｐゴシック" pitchFamily="-65" charset="-128"/>
              <a:cs typeface="Arial" charset="0"/>
            </a:endParaRPr>
          </a:p>
          <a:p>
            <a:pPr algn="r">
              <a:buNone/>
            </a:pPr>
            <a:r>
              <a:rPr lang="en-US" i="1" dirty="0" smtClean="0">
                <a:solidFill>
                  <a:schemeClr val="tx1"/>
                </a:solidFill>
                <a:ea typeface="ＭＳ Ｐゴシック" pitchFamily="-65" charset="-128"/>
                <a:cs typeface="Arial" charset="0"/>
              </a:rPr>
              <a:t>http://</a:t>
            </a:r>
            <a:r>
              <a:rPr lang="en-US" i="1" dirty="0" err="1" smtClean="0">
                <a:solidFill>
                  <a:schemeClr val="tx1"/>
                </a:solidFill>
                <a:ea typeface="ＭＳ Ｐゴシック" pitchFamily="-65" charset="-128"/>
                <a:cs typeface="Arial" charset="0"/>
              </a:rPr>
              <a:t>en.wikipedia.org/wiki/Pair_programming</a:t>
            </a:r>
            <a:endParaRPr lang="en-US" i="1" dirty="0" smtClean="0">
              <a:solidFill>
                <a:schemeClr val="tx1"/>
              </a:solidFill>
              <a:ea typeface="ＭＳ Ｐゴシック" pitchFamily="-65" charset="-128"/>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3</a:t>
            </a:r>
            <a:endParaRPr lang="en-US" dirty="0"/>
          </a:p>
        </p:txBody>
      </p:sp>
      <p:pic>
        <p:nvPicPr>
          <p:cNvPr id="4" name="Picture 3" descr="3e.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Quality?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4</a:t>
            </a:r>
            <a:endParaRPr lang="en-US" dirty="0"/>
          </a:p>
        </p:txBody>
      </p:sp>
      <p:pic>
        <p:nvPicPr>
          <p:cNvPr id="4" name="Picture 3" descr="3f.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Pairing 5</a:t>
            </a:r>
            <a:endParaRPr lang="en-US" dirty="0"/>
          </a:p>
        </p:txBody>
      </p:sp>
      <p:pic>
        <p:nvPicPr>
          <p:cNvPr id="4" name="Picture 3" descr="3g.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3c.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62000" y="990600"/>
            <a:ext cx="7620000" cy="4693592"/>
          </a:xfrm>
          <a:prstGeom prst="rect">
            <a:avLst/>
          </a:prstGeom>
          <a:noFill/>
        </p:spPr>
        <p:txBody>
          <a:bodyPr wrap="square" rtlCol="0">
            <a:spAutoFit/>
          </a:bodyPr>
          <a:lstStyle/>
          <a:p>
            <a:pPr algn="ctr">
              <a:spcAft>
                <a:spcPts val="1800"/>
              </a:spcAft>
              <a:buNone/>
            </a:pPr>
            <a:r>
              <a:rPr lang="en-US" sz="3200" dirty="0" smtClean="0">
                <a:solidFill>
                  <a:schemeClr val="accent5">
                    <a:lumMod val="25000"/>
                  </a:schemeClr>
                </a:solidFill>
                <a:latin typeface="Hobo Std"/>
                <a:cs typeface="Hobo Std"/>
              </a:rPr>
              <a:t>110% * 2 = 220%</a:t>
            </a:r>
          </a:p>
          <a:p>
            <a:pPr algn="ctr">
              <a:spcAft>
                <a:spcPts val="1800"/>
              </a:spcAft>
              <a:buNone/>
            </a:pPr>
            <a:r>
              <a:rPr lang="en-US" sz="3200" dirty="0" smtClean="0">
                <a:solidFill>
                  <a:schemeClr val="accent5">
                    <a:lumMod val="25000"/>
                  </a:schemeClr>
                </a:solidFill>
                <a:latin typeface="Hobo Std"/>
                <a:cs typeface="Hobo Std"/>
              </a:rPr>
              <a:t>300%</a:t>
            </a:r>
          </a:p>
          <a:p>
            <a:pPr algn="ctr">
              <a:spcAft>
                <a:spcPts val="1800"/>
              </a:spcAft>
              <a:buNone/>
            </a:pPr>
            <a:r>
              <a:rPr lang="en-US" sz="3200" dirty="0" smtClean="0">
                <a:solidFill>
                  <a:schemeClr val="accent5">
                    <a:lumMod val="25000"/>
                  </a:schemeClr>
                </a:solidFill>
                <a:latin typeface="Hobo Std"/>
                <a:cs typeface="Hobo Std"/>
              </a:rPr>
              <a:t>300% - 220% = 80%</a:t>
            </a:r>
          </a:p>
          <a:p>
            <a:pPr algn="ctr">
              <a:spcAft>
                <a:spcPts val="1800"/>
              </a:spcAft>
              <a:buNone/>
            </a:pPr>
            <a:r>
              <a:rPr lang="en-US" sz="3200" dirty="0" smtClean="0">
                <a:solidFill>
                  <a:schemeClr val="accent5">
                    <a:lumMod val="25000"/>
                  </a:schemeClr>
                </a:solidFill>
                <a:latin typeface="Hobo Std"/>
                <a:cs typeface="Hobo Std"/>
              </a:rPr>
              <a:t>8 hours * .8 = 6.4 hours</a:t>
            </a:r>
          </a:p>
          <a:p>
            <a:pPr algn="ctr">
              <a:spcAft>
                <a:spcPts val="1800"/>
              </a:spcAft>
              <a:buNone/>
            </a:pPr>
            <a:r>
              <a:rPr lang="en-US" sz="3200" dirty="0" smtClean="0">
                <a:solidFill>
                  <a:schemeClr val="accent5">
                    <a:lumMod val="25000"/>
                  </a:schemeClr>
                </a:solidFill>
                <a:latin typeface="Hobo Std"/>
                <a:cs typeface="Hobo Std"/>
              </a:rPr>
              <a:t>6.4 * US$40 = US$256</a:t>
            </a:r>
          </a:p>
          <a:p>
            <a:pPr algn="ctr">
              <a:spcAft>
                <a:spcPts val="1800"/>
              </a:spcAft>
              <a:buNone/>
            </a:pPr>
            <a:r>
              <a:rPr lang="en-US" sz="3200" dirty="0" smtClean="0">
                <a:solidFill>
                  <a:schemeClr val="accent5">
                    <a:lumMod val="25000"/>
                  </a:schemeClr>
                </a:solidFill>
                <a:latin typeface="Hobo Std"/>
                <a:cs typeface="Hobo Std"/>
              </a:rPr>
              <a:t>US$256 * 1000 = US$256,000</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1012031" y="1825228"/>
            <a:ext cx="6858000" cy="1103933"/>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Lui</a:t>
            </a:r>
            <a:r>
              <a:rPr lang="en-US" sz="2200" dirty="0"/>
              <a:t>, Kim Man; Keith C. C. Chan (September 2006). "Pair programming productivity: Novice-novice vs. expert-expert"</a:t>
            </a:r>
          </a:p>
        </p:txBody>
      </p:sp>
      <p:sp>
        <p:nvSpPr>
          <p:cNvPr id="315395" name="Rectangle 3"/>
          <p:cNvSpPr>
            <a:spLocks noChangeArrowheads="1"/>
          </p:cNvSpPr>
          <p:nvPr/>
        </p:nvSpPr>
        <p:spPr bwMode="auto">
          <a:xfrm>
            <a:off x="958453" y="914400"/>
            <a:ext cx="7661672" cy="757908"/>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a:t>Cockburn, Alistair; Williams, Laurie (2000). "The Costs and Benefits of Pair Programming"</a:t>
            </a:r>
          </a:p>
        </p:txBody>
      </p:sp>
      <p:sp>
        <p:nvSpPr>
          <p:cNvPr id="315396" name="Rectangle 4"/>
          <p:cNvSpPr>
            <a:spLocks noChangeArrowheads="1"/>
          </p:cNvSpPr>
          <p:nvPr/>
        </p:nvSpPr>
        <p:spPr bwMode="auto">
          <a:xfrm>
            <a:off x="958453" y="3003947"/>
            <a:ext cx="8197453" cy="1103933"/>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Arisholm</a:t>
            </a:r>
            <a:r>
              <a:rPr lang="en-US" sz="2200" dirty="0"/>
              <a:t>, Erik; Hans </a:t>
            </a:r>
            <a:r>
              <a:rPr lang="en-US" sz="2200" dirty="0" err="1"/>
              <a:t>Gallis</a:t>
            </a:r>
            <a:r>
              <a:rPr lang="en-US" sz="2200" dirty="0"/>
              <a:t>, Tore </a:t>
            </a:r>
            <a:r>
              <a:rPr lang="en-US" sz="2200" dirty="0" err="1"/>
              <a:t>Dybå</a:t>
            </a:r>
            <a:r>
              <a:rPr lang="en-US" sz="2200" dirty="0"/>
              <a:t>, Dag I.K. </a:t>
            </a:r>
            <a:r>
              <a:rPr lang="en-US" sz="2200" dirty="0" err="1"/>
              <a:t>Sjøberg</a:t>
            </a:r>
            <a:r>
              <a:rPr lang="en-US" sz="2200" dirty="0"/>
              <a:t> (February 2007). "Evaluating Pair Programming with Respect to System Complexity and Programmer Expertise</a:t>
            </a:r>
          </a:p>
        </p:txBody>
      </p:sp>
      <p:sp>
        <p:nvSpPr>
          <p:cNvPr id="315397" name="Rectangle 5"/>
          <p:cNvSpPr>
            <a:spLocks noChangeArrowheads="1"/>
          </p:cNvSpPr>
          <p:nvPr/>
        </p:nvSpPr>
        <p:spPr bwMode="auto">
          <a:xfrm>
            <a:off x="851297" y="4236244"/>
            <a:ext cx="8304609" cy="757908"/>
          </a:xfrm>
          <a:prstGeom prst="rect">
            <a:avLst/>
          </a:prstGeom>
          <a:noFill/>
          <a:ln w="9525">
            <a:noFill/>
            <a:miter lim="800000"/>
            <a:headEnd/>
            <a:tailEnd/>
          </a:ln>
        </p:spPr>
        <p:txBody>
          <a:bodyPr lIns="64291" tIns="32146" rIns="64291" bIns="32146">
            <a:prstTxWarp prst="textNoShape">
              <a:avLst/>
            </a:prstTxWarp>
            <a:spAutoFit/>
          </a:bodyPr>
          <a:lstStyle/>
          <a:p>
            <a:pPr algn="l"/>
            <a:r>
              <a:rPr lang="en-US" sz="2200" dirty="0" err="1"/>
              <a:t>Lui</a:t>
            </a:r>
            <a:r>
              <a:rPr lang="en-US" sz="2200" dirty="0"/>
              <a:t>, Kim Man; Keith C. C. Chan, John </a:t>
            </a:r>
            <a:r>
              <a:rPr lang="en-US" sz="2200" dirty="0" err="1"/>
              <a:t>Teofil</a:t>
            </a:r>
            <a:r>
              <a:rPr lang="en-US" sz="2200" dirty="0"/>
              <a:t> </a:t>
            </a:r>
            <a:r>
              <a:rPr lang="en-US" sz="2200" dirty="0" err="1"/>
              <a:t>Nosek</a:t>
            </a:r>
            <a:r>
              <a:rPr lang="en-US" sz="2200" dirty="0"/>
              <a:t> (March/April 2008). "The Effect of Pairs in Program Design Tasks"</a:t>
            </a:r>
          </a:p>
        </p:txBody>
      </p:sp>
      <p:sp>
        <p:nvSpPr>
          <p:cNvPr id="315398" name="Rectangle 6"/>
          <p:cNvSpPr>
            <a:spLocks noChangeArrowheads="1"/>
          </p:cNvSpPr>
          <p:nvPr/>
        </p:nvSpPr>
        <p:spPr bwMode="auto">
          <a:xfrm>
            <a:off x="762001" y="5254227"/>
            <a:ext cx="7924800" cy="1080582"/>
          </a:xfrm>
          <a:prstGeom prst="rect">
            <a:avLst/>
          </a:prstGeom>
          <a:noFill/>
          <a:ln w="9525">
            <a:noFill/>
            <a:miter lim="800000"/>
            <a:headEnd/>
            <a:tailEnd/>
          </a:ln>
        </p:spPr>
        <p:txBody>
          <a:bodyPr wrap="square" lIns="64291" tIns="32146" rIns="64291" bIns="32146">
            <a:prstTxWarp prst="textNoShape">
              <a:avLst/>
            </a:prstTxWarp>
            <a:spAutoFit/>
          </a:bodyPr>
          <a:lstStyle/>
          <a:p>
            <a:pPr algn="l"/>
            <a:r>
              <a:rPr lang="en-US" sz="2200" dirty="0" err="1"/>
              <a:t>Hannay</a:t>
            </a:r>
            <a:r>
              <a:rPr lang="en-US" sz="2200" dirty="0"/>
              <a:t>, Jo E.; Tore </a:t>
            </a:r>
            <a:r>
              <a:rPr lang="en-US" sz="2200" dirty="0" err="1"/>
              <a:t>Dybå</a:t>
            </a:r>
            <a:r>
              <a:rPr lang="en-US" sz="2200" dirty="0"/>
              <a:t>, Erik </a:t>
            </a:r>
            <a:r>
              <a:rPr lang="en-US" sz="2200" dirty="0" err="1"/>
              <a:t>Arisholm</a:t>
            </a:r>
            <a:r>
              <a:rPr lang="en-US" sz="2200" dirty="0"/>
              <a:t>, Dag I.K. </a:t>
            </a:r>
            <a:r>
              <a:rPr lang="en-US" sz="2200" dirty="0" err="1"/>
              <a:t>Sjøberg</a:t>
            </a:r>
            <a:r>
              <a:rPr lang="en-US" sz="2200" dirty="0"/>
              <a:t> (July 2009). "The Effectiveness of Pair Programming: A Meta-Analysis"</a:t>
            </a:r>
          </a:p>
        </p:txBody>
      </p:sp>
      <p:sp>
        <p:nvSpPr>
          <p:cNvPr id="315399" name="Title 8"/>
          <p:cNvSpPr>
            <a:spLocks noGrp="1"/>
          </p:cNvSpPr>
          <p:nvPr>
            <p:ph type="title"/>
          </p:nvPr>
        </p:nvSpPr>
        <p:spPr>
          <a:xfrm>
            <a:off x="1785938" y="0"/>
            <a:ext cx="6911578" cy="1098352"/>
          </a:xfrm>
        </p:spPr>
        <p:txBody>
          <a:bodyPr/>
          <a:lstStyle/>
          <a:p>
            <a:pPr algn="r"/>
            <a:r>
              <a:rPr lang="en-US" sz="3800" dirty="0"/>
              <a:t>Studies</a:t>
            </a:r>
          </a:p>
        </p:txBody>
      </p:sp>
    </p:spTree>
    <p:extLst>
      <p:ext uri="{BB962C8B-B14F-4D97-AF65-F5344CB8AC3E}">
        <p14:creationId xmlns:p14="http://schemas.microsoft.com/office/powerpoint/2010/main" val="3302339720"/>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ChangeArrowheads="1"/>
          </p:cNvSpPr>
          <p:nvPr/>
        </p:nvSpPr>
        <p:spPr bwMode="auto">
          <a:xfrm>
            <a:off x="392906" y="1178719"/>
            <a:ext cx="7661672" cy="403474"/>
          </a:xfrm>
          <a:prstGeom prst="rect">
            <a:avLst/>
          </a:prstGeom>
          <a:noFill/>
          <a:ln w="9525">
            <a:noFill/>
            <a:miter lim="800000"/>
            <a:headEnd/>
            <a:tailEnd/>
          </a:ln>
        </p:spPr>
        <p:txBody>
          <a:bodyPr lIns="64291" tIns="32146" rIns="64291" bIns="32146">
            <a:prstTxWarp prst="textNoShape">
              <a:avLst/>
            </a:prstTxWarp>
            <a:spAutoFit/>
          </a:bodyPr>
          <a:lstStyle/>
          <a:p>
            <a:pPr algn="l"/>
            <a:endParaRPr lang="en-US" sz="2200" dirty="0"/>
          </a:p>
        </p:txBody>
      </p:sp>
      <p:sp>
        <p:nvSpPr>
          <p:cNvPr id="315399" name="Title 8"/>
          <p:cNvSpPr>
            <a:spLocks noGrp="1"/>
          </p:cNvSpPr>
          <p:nvPr>
            <p:ph type="title"/>
          </p:nvPr>
        </p:nvSpPr>
        <p:spPr>
          <a:xfrm>
            <a:off x="0" y="0"/>
            <a:ext cx="9144000" cy="1098352"/>
          </a:xfrm>
        </p:spPr>
        <p:txBody>
          <a:bodyPr/>
          <a:lstStyle/>
          <a:p>
            <a:r>
              <a:rPr lang="en-US" sz="3800" dirty="0" smtClean="0"/>
              <a:t>Studies of Pair Programming</a:t>
            </a:r>
            <a:endParaRPr lang="en-US" sz="3800" dirty="0"/>
          </a:p>
        </p:txBody>
      </p:sp>
      <p:sp>
        <p:nvSpPr>
          <p:cNvPr id="5" name="Content Placeholder 4"/>
          <p:cNvSpPr txBox="1">
            <a:spLocks/>
          </p:cNvSpPr>
          <p:nvPr/>
        </p:nvSpPr>
        <p:spPr>
          <a:xfrm>
            <a:off x="609601" y="996777"/>
            <a:ext cx="7953746" cy="5232797"/>
          </a:xfrm>
          <a:prstGeom prst="rect">
            <a:avLst/>
          </a:prstGeom>
        </p:spPr>
        <p:txBody>
          <a:bodyPr/>
          <a:lstStyle>
            <a:lvl1pPr marL="338138" indent="-338138" algn="l" rtl="0" eaLnBrk="1" fontAlgn="base" hangingPunct="1">
              <a:spcBef>
                <a:spcPts val="703"/>
              </a:spcBef>
              <a:spcAft>
                <a:spcPct val="0"/>
              </a:spcAft>
              <a:buClr>
                <a:srgbClr val="7575D1"/>
              </a:buClr>
              <a:buSzPct val="150000"/>
              <a:buFont typeface="Arial" charset="0"/>
              <a:buChar char="•"/>
              <a:defRPr sz="2800" baseline="0">
                <a:solidFill>
                  <a:srgbClr val="292929"/>
                </a:solidFill>
                <a:latin typeface="+mn-lt"/>
                <a:ea typeface="+mn-ea"/>
                <a:cs typeface="+mn-cs"/>
                <a:sym typeface="Arial" charset="0"/>
              </a:defRPr>
            </a:lvl1pPr>
            <a:lvl2pPr marL="495580" indent="-200911" algn="l" rtl="0" eaLnBrk="1" fontAlgn="base" hangingPunct="1">
              <a:spcBef>
                <a:spcPts val="562"/>
              </a:spcBef>
              <a:spcAft>
                <a:spcPct val="0"/>
              </a:spcAft>
              <a:buClr>
                <a:srgbClr val="6B6BCE"/>
              </a:buClr>
              <a:buSzPct val="100000"/>
              <a:buFont typeface="Wingdings" charset="0"/>
              <a:buChar char="§"/>
              <a:defRPr sz="2400">
                <a:solidFill>
                  <a:srgbClr val="292929"/>
                </a:solidFill>
                <a:latin typeface="+mn-lt"/>
                <a:ea typeface="+mn-ea"/>
                <a:cs typeface="+mn-cs"/>
                <a:sym typeface="Arial" charset="0"/>
              </a:defRPr>
            </a:lvl2pPr>
            <a:lvl3pPr marL="776855" indent="-160729" algn="l" rtl="0" eaLnBrk="1" fontAlgn="base" hangingPunct="1">
              <a:spcBef>
                <a:spcPts val="492"/>
              </a:spcBef>
              <a:spcAft>
                <a:spcPct val="0"/>
              </a:spcAft>
              <a:buClr>
                <a:srgbClr val="6B6BCE"/>
              </a:buClr>
              <a:buSzPct val="100000"/>
              <a:buFont typeface="Arial"/>
              <a:buChar char="•"/>
              <a:defRPr sz="2000">
                <a:solidFill>
                  <a:srgbClr val="292929"/>
                </a:solidFill>
                <a:latin typeface="+mn-lt"/>
                <a:ea typeface="+mn-ea"/>
                <a:cs typeface="+mn-cs"/>
                <a:sym typeface="Arial" charset="0"/>
              </a:defRPr>
            </a:lvl3pPr>
            <a:lvl4pPr marL="1098313" indent="-160729" algn="l" rtl="0" eaLnBrk="1" fontAlgn="base" hangingPunct="1">
              <a:spcBef>
                <a:spcPts val="352"/>
              </a:spcBef>
              <a:spcAft>
                <a:spcPct val="0"/>
              </a:spcAft>
              <a:buClr>
                <a:srgbClr val="9C9CDE"/>
              </a:buClr>
              <a:buSzPct val="100000"/>
              <a:buFont typeface="Wingdings" charset="2"/>
              <a:buChar char="§"/>
              <a:defRPr sz="1500">
                <a:solidFill>
                  <a:srgbClr val="292929"/>
                </a:solidFill>
                <a:latin typeface="+mn-lt"/>
                <a:ea typeface="+mn-ea"/>
                <a:cs typeface="+mn-cs"/>
                <a:sym typeface="Arial" charset="0"/>
              </a:defRPr>
            </a:lvl4pPr>
            <a:lvl5pPr marL="1419770" indent="-160729" algn="l" rtl="0" eaLnBrk="1" fontAlgn="base" hangingPunct="1">
              <a:spcBef>
                <a:spcPts val="352"/>
              </a:spcBef>
              <a:spcAft>
                <a:spcPct val="0"/>
              </a:spcAft>
              <a:buClr>
                <a:srgbClr val="9C9CDE"/>
              </a:buClr>
              <a:buSzPct val="100000"/>
              <a:buFont typeface="Arial"/>
              <a:buChar char="•"/>
              <a:defRPr sz="1500">
                <a:solidFill>
                  <a:srgbClr val="292929"/>
                </a:solidFill>
                <a:latin typeface="+mn-lt"/>
                <a:ea typeface="+mn-ea"/>
                <a:cs typeface="+mn-cs"/>
                <a:sym typeface="Arial" charset="0"/>
              </a:defRPr>
            </a:lvl5pPr>
            <a:lvl6pPr marL="1741227"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6pPr>
            <a:lvl7pPr marL="2062684"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7pPr>
            <a:lvl8pPr marL="2384142"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8pPr>
            <a:lvl9pPr marL="2705599" indent="-160729" algn="l" rtl="0" eaLnBrk="1" fontAlgn="base" hangingPunct="1">
              <a:spcBef>
                <a:spcPts val="352"/>
              </a:spcBef>
              <a:spcAft>
                <a:spcPct val="0"/>
              </a:spcAft>
              <a:buClr>
                <a:srgbClr val="9C9CDE"/>
              </a:buClr>
              <a:buSzPct val="100000"/>
              <a:buFont typeface="Wingdings" charset="0"/>
              <a:buChar char="§"/>
              <a:defRPr sz="1500">
                <a:solidFill>
                  <a:srgbClr val="292929"/>
                </a:solidFill>
                <a:latin typeface="+mn-lt"/>
                <a:ea typeface="+mn-ea"/>
                <a:cs typeface="+mn-cs"/>
                <a:sym typeface="Arial" charset="0"/>
              </a:defRPr>
            </a:lvl9pPr>
          </a:lstStyle>
          <a:p>
            <a:pPr>
              <a:spcAft>
                <a:spcPts val="1707"/>
              </a:spcAft>
              <a:defRPr/>
            </a:pPr>
            <a:r>
              <a:rPr lang="en-US" dirty="0" smtClean="0"/>
              <a:t>Pair </a:t>
            </a:r>
            <a:r>
              <a:rPr lang="en-US" dirty="0"/>
              <a:t>programmers are only 15% slower than two </a:t>
            </a:r>
            <a:r>
              <a:rPr lang="en-US" dirty="0" smtClean="0"/>
              <a:t>individuals but </a:t>
            </a:r>
            <a:r>
              <a:rPr lang="en-US" dirty="0"/>
              <a:t>produces 15% </a:t>
            </a:r>
            <a:r>
              <a:rPr lang="en-US"/>
              <a:t>fewer </a:t>
            </a:r>
            <a:r>
              <a:rPr lang="en-US" smtClean="0"/>
              <a:t>defects</a:t>
            </a:r>
          </a:p>
          <a:p>
            <a:pPr>
              <a:spcAft>
                <a:spcPts val="1707"/>
              </a:spcAft>
              <a:defRPr/>
            </a:pPr>
            <a:r>
              <a:rPr lang="en-US" smtClean="0"/>
              <a:t>100</a:t>
            </a:r>
            <a:r>
              <a:rPr lang="en-US" dirty="0"/>
              <a:t>% agreed that they had more confidence in their solution than when they program alone</a:t>
            </a:r>
          </a:p>
          <a:p>
            <a:pPr marL="325115" indent="-325115">
              <a:defRPr/>
            </a:pPr>
            <a:r>
              <a:rPr lang="en-US" dirty="0"/>
              <a:t>96% agreed that they enjoy their job more than when programming </a:t>
            </a:r>
            <a:r>
              <a:rPr lang="en-US" dirty="0" smtClean="0"/>
              <a:t>alone</a:t>
            </a:r>
          </a:p>
          <a:p>
            <a:pPr>
              <a:buFont typeface="Arial" charset="0"/>
              <a:buNone/>
            </a:pPr>
            <a:endParaRPr lang="en-US" dirty="0" smtClean="0"/>
          </a:p>
          <a:p>
            <a:endParaRPr lang="en-US" dirty="0"/>
          </a:p>
        </p:txBody>
      </p:sp>
    </p:spTree>
    <p:extLst>
      <p:ext uri="{BB962C8B-B14F-4D97-AF65-F5344CB8AC3E}">
        <p14:creationId xmlns:p14="http://schemas.microsoft.com/office/powerpoint/2010/main" val="399095381"/>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references</a:t>
            </a:r>
            <a:endParaRPr lang="en-US" dirty="0"/>
          </a:p>
        </p:txBody>
      </p:sp>
      <p:sp>
        <p:nvSpPr>
          <p:cNvPr id="4" name="TextBox 3"/>
          <p:cNvSpPr txBox="1"/>
          <p:nvPr/>
        </p:nvSpPr>
        <p:spPr>
          <a:xfrm>
            <a:off x="762000" y="1371600"/>
            <a:ext cx="8382000" cy="3801041"/>
          </a:xfrm>
          <a:prstGeom prst="rect">
            <a:avLst/>
          </a:prstGeom>
          <a:noFill/>
        </p:spPr>
        <p:txBody>
          <a:bodyPr wrap="square" rtlCol="0">
            <a:spAutoFit/>
          </a:bodyPr>
          <a:lstStyle/>
          <a:p>
            <a:pPr>
              <a:spcAft>
                <a:spcPts val="1200"/>
              </a:spcAft>
              <a:buNone/>
            </a:pPr>
            <a:r>
              <a:rPr lang="en-US" dirty="0" smtClean="0"/>
              <a:t>Public demo - </a:t>
            </a:r>
            <a:r>
              <a:rPr lang="en-US" dirty="0" smtClean="0">
                <a:hlinkClick r:id="rId3"/>
              </a:rPr>
              <a:t>http://blogs.agilefaqs.com/2010/06/13/pair-programming-public-demo/</a:t>
            </a:r>
            <a:endParaRPr lang="en-US" dirty="0" smtClean="0"/>
          </a:p>
          <a:p>
            <a:pPr>
              <a:spcAft>
                <a:spcPts val="1800"/>
              </a:spcAft>
              <a:buNone/>
            </a:pPr>
            <a:r>
              <a:rPr lang="en-US" dirty="0" smtClean="0"/>
              <a:t>Blog by Fred George - </a:t>
            </a:r>
            <a:r>
              <a:rPr lang="en-US" dirty="0" smtClean="0">
                <a:hlinkClick r:id="rId4"/>
              </a:rPr>
              <a:t>http://processpeoplepods.blogspot.com/search/label/Pair%20Programming</a:t>
            </a:r>
            <a:endParaRPr lang="en-US" dirty="0" smtClean="0"/>
          </a:p>
          <a:p>
            <a:pPr>
              <a:buNone/>
            </a:pPr>
            <a:r>
              <a:rPr lang="en-US" i="1" dirty="0" smtClean="0"/>
              <a:t>Based on a survey </a:t>
            </a:r>
          </a:p>
          <a:p>
            <a:pPr marL="228600" indent="-228600"/>
            <a:r>
              <a:rPr lang="en-US" dirty="0" smtClean="0"/>
              <a:t>100% agreed that they had more confidence in their solution than when they program alone</a:t>
            </a:r>
          </a:p>
          <a:p>
            <a:pPr marL="228600" indent="-228600"/>
            <a:r>
              <a:rPr lang="en-US" dirty="0" smtClean="0"/>
              <a:t>96% agreed that they enjoy their job more than when programming alone</a:t>
            </a:r>
          </a:p>
        </p:txBody>
      </p:sp>
      <p:sp>
        <p:nvSpPr>
          <p:cNvPr id="7" name="TextBox 6"/>
          <p:cNvSpPr txBox="1"/>
          <p:nvPr/>
        </p:nvSpPr>
        <p:spPr>
          <a:xfrm>
            <a:off x="533400" y="6324600"/>
            <a:ext cx="184666" cy="400110"/>
          </a:xfrm>
          <a:prstGeom prst="rect">
            <a:avLst/>
          </a:prstGeom>
          <a:noFill/>
        </p:spPr>
        <p:txBody>
          <a:bodyPr wrap="none" rtlCol="0">
            <a:spAutoFit/>
          </a:bodyPr>
          <a:lstStyle/>
          <a:p>
            <a:pPr>
              <a:buNone/>
            </a:pPr>
            <a:endParaRPr lang="en-US" dirty="0"/>
          </a:p>
        </p:txBody>
      </p:sp>
      <p:sp>
        <p:nvSpPr>
          <p:cNvPr id="8" name="TextBox 7"/>
          <p:cNvSpPr txBox="1"/>
          <p:nvPr/>
        </p:nvSpPr>
        <p:spPr>
          <a:xfrm>
            <a:off x="609600" y="5867400"/>
            <a:ext cx="8153399" cy="553998"/>
          </a:xfrm>
          <a:prstGeom prst="rect">
            <a:avLst/>
          </a:prstGeom>
          <a:noFill/>
        </p:spPr>
        <p:txBody>
          <a:bodyPr wrap="square" rtlCol="0">
            <a:spAutoFit/>
          </a:bodyPr>
          <a:lstStyle/>
          <a:p>
            <a:pPr>
              <a:buNone/>
            </a:pPr>
            <a:r>
              <a:rPr lang="en-US" sz="1000" dirty="0" smtClean="0"/>
              <a:t>http://</a:t>
            </a:r>
            <a:r>
              <a:rPr lang="en-US" sz="1000" dirty="0" err="1" smtClean="0"/>
              <a:t>www.google.co.in/url?sa</a:t>
            </a:r>
            <a:r>
              <a:rPr lang="en-US" sz="1000" dirty="0" smtClean="0"/>
              <a:t>=</a:t>
            </a:r>
            <a:r>
              <a:rPr lang="en-US" sz="1000" dirty="0" err="1" smtClean="0"/>
              <a:t>t&amp;source</a:t>
            </a:r>
            <a:r>
              <a:rPr lang="en-US" sz="1000" dirty="0" smtClean="0"/>
              <a:t>=</a:t>
            </a:r>
            <a:r>
              <a:rPr lang="en-US" sz="1000" dirty="0" err="1" smtClean="0"/>
              <a:t>web&amp;cd</a:t>
            </a:r>
            <a:r>
              <a:rPr lang="en-US" sz="1000" dirty="0" smtClean="0"/>
              <a:t>=5&amp;ved=0CDcQFjAE&amp;url=http%3A%2F%2Fciteseerx.ist.psu.edu%2Fviewdoc%2Fdownload%3Fdoi%3D10.1.1.140.1522%26rep%3Drep1%26type%3Dpdf&amp;ei=sawtTMT3C9DCrAeCt_HzBQ&amp;usg=AFQjCNFtguL_Wf_1aHLgr8Z0gjZ4YbvSLQ&amp;sig2=vleHOi_mQ6rKMI-G2jmPtw</a:t>
            </a:r>
            <a:endParaRPr lang="en-US" sz="1000" dirty="0"/>
          </a:p>
        </p:txBody>
      </p:sp>
    </p:spTree>
  </p:cSld>
  <p:clrMapOvr>
    <a:masterClrMapping/>
  </p:clrMapOvr>
  <p:transition xmlns:p14="http://schemas.microsoft.com/office/powerpoint/2010/mai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pPr>
              <a:buNone/>
            </a:pPr>
            <a:r>
              <a:rPr lang="en-US" dirty="0"/>
              <a:t>15 full-time experienced programmers working for 45 months on a challenging problem</a:t>
            </a:r>
          </a:p>
          <a:p>
            <a:pPr marL="228600" indent="-228600"/>
            <a:r>
              <a:rPr lang="en-US" dirty="0"/>
              <a:t>5 individuals</a:t>
            </a:r>
          </a:p>
          <a:p>
            <a:pPr marL="228600" indent="-228600"/>
            <a:r>
              <a:rPr lang="en-US" dirty="0"/>
              <a:t>5 pairs </a:t>
            </a:r>
          </a:p>
          <a:p>
            <a:pPr>
              <a:buNone/>
            </a:pPr>
            <a:r>
              <a:rPr lang="en-US" dirty="0"/>
              <a:t>The team completed the task </a:t>
            </a:r>
          </a:p>
          <a:p>
            <a:pPr marL="228600" indent="-228600"/>
            <a:r>
              <a:rPr lang="en-US" dirty="0"/>
              <a:t>40% more quickly and effectively</a:t>
            </a:r>
          </a:p>
          <a:p>
            <a:pPr marL="228600" indent="-228600"/>
            <a:r>
              <a:rPr lang="en-US" dirty="0"/>
              <a:t>Producing better algorithms in less time</a:t>
            </a:r>
          </a:p>
          <a:p>
            <a:pPr marL="228600" indent="-228600"/>
            <a:r>
              <a:rPr lang="en-US" dirty="0"/>
              <a:t>Greater confidence in their solution</a:t>
            </a:r>
          </a:p>
          <a:p>
            <a:pPr marL="228600" indent="-228600"/>
            <a:r>
              <a:rPr lang="en-US" dirty="0"/>
              <a:t>Enjoyed their work</a:t>
            </a:r>
          </a:p>
          <a:p>
            <a:pPr marL="228600" indent="-228600"/>
            <a:endParaRPr lang="en-US" dirty="0"/>
          </a:p>
          <a:p>
            <a:pPr marL="228600" indent="-228600"/>
            <a:endParaRPr lang="en-US" dirty="0"/>
          </a:p>
          <a:p>
            <a:endParaRPr lang="en-US" dirty="0"/>
          </a:p>
        </p:txBody>
      </p:sp>
    </p:spTree>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Hygiene</a:t>
            </a:r>
            <a:endParaRPr lang="en-US" dirty="0"/>
          </a:p>
        </p:txBody>
      </p:sp>
      <p:pic>
        <p:nvPicPr>
          <p:cNvPr id="1026" name="Picture 2"/>
          <p:cNvPicPr>
            <a:picLocks noChangeAspect="1" noChangeArrowheads="1"/>
          </p:cNvPicPr>
          <p:nvPr/>
        </p:nvPicPr>
        <p:blipFill>
          <a:blip r:embed="rId3"/>
          <a:srcRect/>
          <a:stretch>
            <a:fillRect/>
          </a:stretch>
        </p:blipFill>
        <p:spPr bwMode="auto">
          <a:xfrm>
            <a:off x="1752594" y="1285860"/>
            <a:ext cx="5248298" cy="4076348"/>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 Story</a:t>
            </a:r>
            <a:endParaRPr lang="en-US" dirty="0"/>
          </a:p>
        </p:txBody>
      </p:sp>
      <p:sp>
        <p:nvSpPr>
          <p:cNvPr id="5" name="Rectangle 4"/>
          <p:cNvSpPr/>
          <p:nvPr/>
        </p:nvSpPr>
        <p:spPr>
          <a:xfrm>
            <a:off x="1868488" y="1447800"/>
            <a:ext cx="6705600" cy="4832092"/>
          </a:xfrm>
          <a:prstGeom prst="rect">
            <a:avLst/>
          </a:prstGeom>
        </p:spPr>
        <p:txBody>
          <a:bodyPr wrap="square">
            <a:spAutoFit/>
          </a:bodyPr>
          <a:lstStyle/>
          <a:p>
            <a:pPr algn="l"/>
            <a:r>
              <a:rPr lang="en-US" sz="2800" b="1" dirty="0" smtClean="0">
                <a:latin typeface="Calibri" pitchFamily="34" charset="0"/>
                <a:cs typeface="Calibri" pitchFamily="34" charset="0"/>
              </a:rPr>
              <a:t>Preparation</a:t>
            </a:r>
          </a:p>
          <a:p>
            <a:pPr algn="l"/>
            <a:r>
              <a:rPr lang="en-US" sz="2800" dirty="0" smtClean="0">
                <a:latin typeface="Calibri" pitchFamily="34" charset="0"/>
                <a:cs typeface="Calibri" pitchFamily="34" charset="0"/>
              </a:rPr>
              <a:t>Arrange yourselves into pairs</a:t>
            </a:r>
          </a:p>
          <a:p>
            <a:pPr algn="l"/>
            <a:endParaRPr lang="en-US" sz="2800" b="1" dirty="0" smtClean="0">
              <a:latin typeface="Calibri" pitchFamily="34" charset="0"/>
              <a:cs typeface="Calibri" pitchFamily="34" charset="0"/>
            </a:endParaRPr>
          </a:p>
          <a:p>
            <a:pPr algn="l"/>
            <a:r>
              <a:rPr lang="en-US" sz="2800" b="1" dirty="0" smtClean="0">
                <a:latin typeface="Calibri" pitchFamily="34" charset="0"/>
                <a:cs typeface="Calibri" pitchFamily="34" charset="0"/>
              </a:rPr>
              <a:t>Objective</a:t>
            </a:r>
          </a:p>
          <a:p>
            <a:r>
              <a:rPr lang="en-US" sz="2800" dirty="0" smtClean="0">
                <a:latin typeface="Calibri" pitchFamily="34" charset="0"/>
                <a:cs typeface="Calibri" pitchFamily="34" charset="0"/>
              </a:rPr>
              <a:t>Each pair will write a short story based on  the requirements on the instruction sheet</a:t>
            </a:r>
          </a:p>
          <a:p>
            <a:r>
              <a:rPr lang="en-US" sz="2800" dirty="0" smtClean="0">
                <a:latin typeface="Calibri" pitchFamily="34" charset="0"/>
                <a:cs typeface="Calibri" pitchFamily="34" charset="0"/>
              </a:rPr>
              <a:t>During each turn, one member of the pair will write, while the other member will ensure the requirements are being adhered to</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Slide Number Placeholder 2"/>
          <p:cNvSpPr>
            <a:spLocks noGrp="1"/>
          </p:cNvSpPr>
          <p:nvPr>
            <p:ph type="sldNum" sz="quarter" idx="10"/>
          </p:nvPr>
        </p:nvSpPr>
        <p:spPr/>
        <p:txBody>
          <a:bodyPr/>
          <a:lstStyle/>
          <a:p>
            <a:fld id="{DBF93456-1E22-C641-A4C5-062692281B3E}" type="slidenum">
              <a:rPr lang="en-US" smtClean="0"/>
              <a:pPr/>
              <a:t>9</a:t>
            </a:fld>
            <a:endParaRPr lang="en-US" sz="1000"/>
          </a:p>
        </p:txBody>
      </p:sp>
      <p:pic>
        <p:nvPicPr>
          <p:cNvPr id="4" name="Picture 3" descr="1_introduction.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57200" y="949675"/>
            <a:ext cx="8305800" cy="5336845"/>
          </a:xfrm>
          <a:prstGeom prst="rect">
            <a:avLst/>
          </a:prstGeom>
          <a:solidFill>
            <a:srgbClr val="FFFFFF"/>
          </a:solidFill>
        </p:spPr>
        <p:txBody>
          <a:bodyPr wrap="square">
            <a:spAutoFit/>
          </a:bodyPr>
          <a:lstStyle/>
          <a:p>
            <a:pPr>
              <a:buNone/>
            </a:pPr>
            <a:r>
              <a:rPr lang="en-US" sz="2400" dirty="0" smtClean="0">
                <a:solidFill>
                  <a:schemeClr val="tx1"/>
                </a:solidFill>
                <a:ea typeface="ＭＳ Ｐゴシック" pitchFamily="-65" charset="-128"/>
                <a:cs typeface="Arial" charset="0"/>
              </a:rPr>
              <a:t>“In </a:t>
            </a:r>
            <a:r>
              <a:rPr lang="en-US" sz="2400" u="sng" dirty="0" smtClean="0">
                <a:solidFill>
                  <a:schemeClr val="tx1"/>
                </a:solidFill>
                <a:ea typeface="ＭＳ Ｐゴシック" pitchFamily="-65" charset="-128"/>
                <a:cs typeface="Arial" charset="0"/>
                <a:hlinkClick r:id="rId3"/>
              </a:rPr>
              <a:t>software engineering</a:t>
            </a:r>
            <a:r>
              <a:rPr lang="en-US" sz="2400" dirty="0" smtClean="0">
                <a:solidFill>
                  <a:schemeClr val="tx1"/>
                </a:solidFill>
                <a:ea typeface="ＭＳ Ｐゴシック" pitchFamily="-65" charset="-128"/>
                <a:cs typeface="Arial" charset="0"/>
              </a:rPr>
              <a:t>, ‘</a:t>
            </a:r>
            <a:r>
              <a:rPr lang="en-US" sz="2400" i="1" dirty="0" smtClean="0">
                <a:solidFill>
                  <a:schemeClr val="tx1"/>
                </a:solidFill>
                <a:ea typeface="ＭＳ Ｐゴシック" pitchFamily="-65" charset="-128"/>
                <a:cs typeface="Arial" charset="0"/>
              </a:rPr>
              <a:t>refactoring’</a:t>
            </a:r>
            <a:r>
              <a:rPr lang="en-US" sz="2400" dirty="0" smtClean="0">
                <a:solidFill>
                  <a:schemeClr val="tx1"/>
                </a:solidFill>
                <a:ea typeface="ＭＳ Ｐゴシック" pitchFamily="-65" charset="-128"/>
                <a:cs typeface="Arial" charset="0"/>
              </a:rPr>
              <a:t> </a:t>
            </a:r>
            <a:r>
              <a:rPr lang="en-US" sz="2400" u="sng" dirty="0" smtClean="0">
                <a:solidFill>
                  <a:schemeClr val="tx1"/>
                </a:solidFill>
                <a:ea typeface="ＭＳ Ｐゴシック" pitchFamily="-65" charset="-128"/>
                <a:cs typeface="Arial" charset="0"/>
                <a:hlinkClick r:id="rId4"/>
              </a:rPr>
              <a:t>source code</a:t>
            </a:r>
            <a:r>
              <a:rPr lang="en-US" sz="2400" dirty="0" smtClean="0">
                <a:solidFill>
                  <a:schemeClr val="tx1"/>
                </a:solidFill>
                <a:ea typeface="ＭＳ Ｐゴシック" pitchFamily="-65" charset="-128"/>
                <a:cs typeface="Arial" charset="0"/>
              </a:rPr>
              <a:t> means improving it without changing its overall results, and is sometimes informally referred to as ‘cleaning it up’. Refactoring neither fixes </a:t>
            </a:r>
            <a:r>
              <a:rPr lang="en-US" sz="2400" u="sng" dirty="0" smtClean="0">
                <a:solidFill>
                  <a:schemeClr val="tx1"/>
                </a:solidFill>
                <a:ea typeface="ＭＳ Ｐゴシック" pitchFamily="-65" charset="-128"/>
                <a:cs typeface="Arial" charset="0"/>
                <a:hlinkClick r:id="rId5"/>
              </a:rPr>
              <a:t>bugs</a:t>
            </a:r>
            <a:r>
              <a:rPr lang="en-US" sz="2400" dirty="0" smtClean="0">
                <a:solidFill>
                  <a:schemeClr val="tx1"/>
                </a:solidFill>
                <a:ea typeface="ＭＳ Ｐゴシック" pitchFamily="-65" charset="-128"/>
                <a:cs typeface="Arial" charset="0"/>
              </a:rPr>
              <a:t> nor adds new functionality, though it might precede either activity. Rather, it improves the </a:t>
            </a:r>
            <a:r>
              <a:rPr lang="en-US" sz="2400" u="sng" dirty="0" smtClean="0">
                <a:solidFill>
                  <a:schemeClr val="tx1"/>
                </a:solidFill>
                <a:ea typeface="ＭＳ Ｐゴシック" pitchFamily="-65" charset="-128"/>
                <a:cs typeface="Arial" charset="0"/>
                <a:hlinkClick r:id="rId6"/>
              </a:rPr>
              <a:t>understandability</a:t>
            </a:r>
            <a:r>
              <a:rPr lang="en-US" sz="2400" dirty="0" smtClean="0">
                <a:solidFill>
                  <a:schemeClr val="tx1"/>
                </a:solidFill>
                <a:ea typeface="ＭＳ Ｐゴシック" pitchFamily="-65" charset="-128"/>
                <a:cs typeface="Arial" charset="0"/>
              </a:rPr>
              <a:t> of the code, changes its internal </a:t>
            </a:r>
            <a:r>
              <a:rPr lang="en-US" sz="2400" u="sng" dirty="0" smtClean="0">
                <a:solidFill>
                  <a:schemeClr val="tx1"/>
                </a:solidFill>
                <a:ea typeface="ＭＳ Ｐゴシック" pitchFamily="-65" charset="-128"/>
                <a:cs typeface="Arial" charset="0"/>
                <a:hlinkClick r:id="rId7"/>
              </a:rPr>
              <a:t>structure</a:t>
            </a:r>
            <a:r>
              <a:rPr lang="en-US" sz="2400" dirty="0" smtClean="0">
                <a:solidFill>
                  <a:schemeClr val="tx1"/>
                </a:solidFill>
                <a:ea typeface="ＭＳ Ｐゴシック" pitchFamily="-65" charset="-128"/>
                <a:cs typeface="Arial" charset="0"/>
              </a:rPr>
              <a:t> and </a:t>
            </a:r>
            <a:r>
              <a:rPr lang="en-US" sz="2400" u="sng" dirty="0" smtClean="0">
                <a:solidFill>
                  <a:schemeClr val="tx1"/>
                </a:solidFill>
                <a:ea typeface="ＭＳ Ｐゴシック" pitchFamily="-65" charset="-128"/>
                <a:cs typeface="Arial" charset="0"/>
                <a:hlinkClick r:id="rId8"/>
              </a:rPr>
              <a:t>design</a:t>
            </a:r>
            <a:r>
              <a:rPr lang="en-US" sz="2400" dirty="0" smtClean="0">
                <a:solidFill>
                  <a:schemeClr val="tx1"/>
                </a:solidFill>
                <a:ea typeface="ＭＳ Ｐゴシック" pitchFamily="-65" charset="-128"/>
                <a:cs typeface="Arial" charset="0"/>
              </a:rPr>
              <a:t>, and removes </a:t>
            </a:r>
            <a:r>
              <a:rPr lang="en-US" sz="2400" u="sng" dirty="0" smtClean="0">
                <a:solidFill>
                  <a:schemeClr val="tx1"/>
                </a:solidFill>
                <a:ea typeface="ＭＳ Ｐゴシック" pitchFamily="-65" charset="-128"/>
                <a:cs typeface="Arial" charset="0"/>
                <a:hlinkClick r:id="rId9"/>
              </a:rPr>
              <a:t>dead code</a:t>
            </a:r>
            <a:r>
              <a:rPr lang="en-US" sz="2400" dirty="0" smtClean="0">
                <a:solidFill>
                  <a:schemeClr val="tx1"/>
                </a:solidFill>
                <a:ea typeface="ＭＳ Ｐゴシック" pitchFamily="-65" charset="-128"/>
                <a:cs typeface="Arial" charset="0"/>
              </a:rPr>
              <a:t>.</a:t>
            </a:r>
          </a:p>
          <a:p>
            <a:pPr>
              <a:buNone/>
            </a:pPr>
            <a:endParaRPr lang="en-US" sz="2400" dirty="0" smtClean="0">
              <a:solidFill>
                <a:schemeClr val="tx1"/>
              </a:solidFill>
              <a:ea typeface="ＭＳ Ｐゴシック" pitchFamily="-65" charset="-128"/>
              <a:cs typeface="Arial" charset="0"/>
            </a:endParaRPr>
          </a:p>
          <a:p>
            <a:pPr>
              <a:buNone/>
            </a:pPr>
            <a:r>
              <a:rPr lang="en-US" sz="2400" dirty="0" smtClean="0">
                <a:solidFill>
                  <a:schemeClr val="tx1"/>
                </a:solidFill>
                <a:ea typeface="ＭＳ Ｐゴシック" pitchFamily="-65" charset="-128"/>
                <a:cs typeface="Arial" charset="0"/>
              </a:rPr>
              <a:t>“These changes are intended to make the code easier to comprehend, more maintainable, and more amenable to change. Refactoring is usually motivated by the difficulty of adding new functionality to a program or fixing a bug in it.”</a:t>
            </a:r>
          </a:p>
          <a:p>
            <a:pPr>
              <a:buNone/>
            </a:pPr>
            <a:endParaRPr lang="en-US" sz="1600" i="1" u="sng" dirty="0" smtClean="0">
              <a:solidFill>
                <a:schemeClr val="tx1"/>
              </a:solidFill>
              <a:ea typeface="ＭＳ Ｐゴシック" pitchFamily="-65" charset="-128"/>
              <a:cs typeface="Arial" charset="0"/>
              <a:hlinkClick r:id="rId10"/>
            </a:endParaRPr>
          </a:p>
          <a:p>
            <a:pPr algn="r">
              <a:buNone/>
            </a:pPr>
            <a:r>
              <a:rPr lang="en-US" i="1" u="sng" dirty="0" smtClean="0">
                <a:solidFill>
                  <a:schemeClr val="tx1"/>
                </a:solidFill>
                <a:ea typeface="ＭＳ Ｐゴシック" pitchFamily="-65" charset="-128"/>
                <a:cs typeface="Arial" charset="0"/>
                <a:hlinkClick r:id="rId10"/>
              </a:rPr>
              <a:t>http://en.wikipedia.org/wiki/Refactoring</a:t>
            </a:r>
            <a:endParaRPr lang="en-US" sz="3200" i="1" dirty="0" smtClean="0">
              <a:solidFill>
                <a:schemeClr val="tx1"/>
              </a:solidFill>
              <a:ea typeface="ＭＳ Ｐゴシック" pitchFamily="-65" charset="-128"/>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141337"/>
            <a:ext cx="8412480" cy="839391"/>
          </a:xfrm>
        </p:spPr>
        <p:txBody>
          <a:bodyPr/>
          <a:lstStyle/>
          <a:p>
            <a:r>
              <a:rPr lang="en-US" dirty="0"/>
              <a:t>Practically </a:t>
            </a:r>
            <a:r>
              <a:rPr lang="en-US" dirty="0" smtClean="0"/>
              <a:t>Speaking.. </a:t>
            </a:r>
            <a:br>
              <a:rPr lang="en-US" dirty="0" smtClean="0"/>
            </a:br>
            <a:r>
              <a:rPr lang="en-US" dirty="0" smtClean="0"/>
              <a:t>What </a:t>
            </a:r>
            <a:r>
              <a:rPr lang="en-US" dirty="0"/>
              <a:t>is Refactoring?</a:t>
            </a:r>
          </a:p>
        </p:txBody>
      </p:sp>
      <p:sp>
        <p:nvSpPr>
          <p:cNvPr id="18435" name="Rectangle 2"/>
          <p:cNvSpPr>
            <a:spLocks noGrp="1" noChangeArrowheads="1"/>
          </p:cNvSpPr>
          <p:nvPr>
            <p:ph idx="4294967295"/>
          </p:nvPr>
        </p:nvSpPr>
        <p:spPr>
          <a:xfrm>
            <a:off x="638175" y="3068638"/>
            <a:ext cx="8505825" cy="3160712"/>
          </a:xfrm>
        </p:spPr>
        <p:txBody>
          <a:bodyPr/>
          <a:lstStyle/>
          <a:p>
            <a:r>
              <a:rPr lang="en-US" dirty="0" smtClean="0"/>
              <a:t>Verify no change in external behavior by</a:t>
            </a:r>
          </a:p>
          <a:p>
            <a:pPr lvl="1"/>
            <a:r>
              <a:rPr lang="en-US" dirty="0" smtClean="0"/>
              <a:t>Testing</a:t>
            </a:r>
          </a:p>
          <a:p>
            <a:pPr lvl="1"/>
            <a:r>
              <a:rPr lang="en-US" dirty="0" smtClean="0"/>
              <a:t>Being very, </a:t>
            </a:r>
            <a:r>
              <a:rPr lang="en-US" b="1" dirty="0" smtClean="0"/>
              <a:t>very </a:t>
            </a:r>
            <a:r>
              <a:rPr lang="en-US" dirty="0" smtClean="0"/>
              <a:t>careful</a:t>
            </a:r>
            <a:endParaRPr lang="en-US" dirty="0"/>
          </a:p>
        </p:txBody>
      </p:sp>
      <p:grpSp>
        <p:nvGrpSpPr>
          <p:cNvPr id="2" name="Group 3"/>
          <p:cNvGrpSpPr>
            <a:grpSpLocks/>
          </p:cNvGrpSpPr>
          <p:nvPr/>
        </p:nvGrpSpPr>
        <p:grpSpPr bwMode="auto">
          <a:xfrm>
            <a:off x="990600" y="1600200"/>
            <a:ext cx="6950075" cy="1143000"/>
            <a:chOff x="672" y="1248"/>
            <a:chExt cx="4378" cy="720"/>
          </a:xfrm>
        </p:grpSpPr>
        <p:sp>
          <p:nvSpPr>
            <p:cNvPr id="5124" name="Rectangle 4"/>
            <p:cNvSpPr>
              <a:spLocks noChangeArrowheads="1"/>
            </p:cNvSpPr>
            <p:nvPr/>
          </p:nvSpPr>
          <p:spPr bwMode="auto">
            <a:xfrm>
              <a:off x="672" y="1248"/>
              <a:ext cx="4378" cy="720"/>
            </a:xfrm>
            <a:prstGeom prst="rect">
              <a:avLst/>
            </a:prstGeom>
            <a:solidFill>
              <a:schemeClr val="accent1"/>
            </a:solidFill>
            <a:ln w="9525">
              <a:solidFill>
                <a:schemeClr val="tx1"/>
              </a:solidFill>
              <a:miter lim="800000"/>
              <a:headEnd/>
              <a:tailEnd/>
            </a:ln>
            <a:effectLst>
              <a:outerShdw blurRad="63500" dist="101600" dir="2700000" algn="ctr" rotWithShape="0">
                <a:schemeClr val="bg2">
                  <a:alpha val="75000"/>
                </a:schemeClr>
              </a:outerShdw>
            </a:effectLst>
          </p:spPr>
          <p:txBody>
            <a:bodyPr>
              <a:prstTxWarp prst="textNoShape">
                <a:avLst/>
              </a:prstTxWarp>
            </a:bodyPr>
            <a:lstStyle/>
            <a:p>
              <a:endParaRPr lang="en-US"/>
            </a:p>
          </p:txBody>
        </p:sp>
        <p:sp>
          <p:nvSpPr>
            <p:cNvPr id="18438" name="Rectangle 5"/>
            <p:cNvSpPr>
              <a:spLocks noChangeArrowheads="1"/>
            </p:cNvSpPr>
            <p:nvPr/>
          </p:nvSpPr>
          <p:spPr bwMode="auto">
            <a:xfrm>
              <a:off x="672" y="1248"/>
              <a:ext cx="4376" cy="640"/>
            </a:xfrm>
            <a:prstGeom prst="rect">
              <a:avLst/>
            </a:prstGeom>
            <a:noFill/>
            <a:ln w="9525">
              <a:noFill/>
              <a:miter lim="800000"/>
              <a:headEnd/>
              <a:tailEnd/>
            </a:ln>
          </p:spPr>
          <p:txBody>
            <a:bodyPr lIns="0" tIns="0" rIns="47625" bIns="0">
              <a:prstTxWarp prst="textNoShape">
                <a:avLst/>
              </a:prstTxWarp>
            </a:bodyPr>
            <a:lstStyle/>
            <a:p>
              <a:pPr marL="47625">
                <a:buNone/>
              </a:pPr>
              <a:r>
                <a:rPr lang="en-US" sz="2000" b="1" dirty="0">
                  <a:solidFill>
                    <a:schemeClr val="tx1"/>
                  </a:solidFill>
                </a:rPr>
                <a:t>A series of </a:t>
              </a:r>
              <a:r>
                <a:rPr lang="en-US" sz="2000" b="1" i="1" dirty="0">
                  <a:solidFill>
                    <a:schemeClr val="tx1"/>
                  </a:solidFill>
                </a:rPr>
                <a:t>small</a:t>
              </a:r>
              <a:r>
                <a:rPr lang="en-US" sz="2000" b="1" dirty="0">
                  <a:solidFill>
                    <a:schemeClr val="tx1"/>
                  </a:solidFill>
                </a:rPr>
                <a:t> steps, each of which changes the program’s internal structure without changing its external behavior</a:t>
              </a:r>
            </a:p>
          </p:txBody>
        </p:sp>
      </p:gr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Need for Refactoring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3</a:t>
            </a:r>
            <a:endParaRPr lang="en-US" dirty="0"/>
          </a:p>
        </p:txBody>
      </p:sp>
      <p:pic>
        <p:nvPicPr>
          <p:cNvPr id="4" name="Picture 3" descr="5b.i.jpg"/>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p:txBody>
          <a:bodyPr/>
          <a:lstStyle/>
          <a:p>
            <a:r>
              <a:rPr lang="en-US" dirty="0" smtClean="0"/>
              <a:t>Why Refactor</a:t>
            </a:r>
            <a:endParaRPr lang="en-US" dirty="0"/>
          </a:p>
        </p:txBody>
      </p:sp>
      <p:sp>
        <p:nvSpPr>
          <p:cNvPr id="6146" name="Rectangle 2"/>
          <p:cNvSpPr>
            <a:spLocks noGrp="1" noChangeArrowheads="1"/>
          </p:cNvSpPr>
          <p:nvPr>
            <p:ph idx="1"/>
          </p:nvPr>
        </p:nvSpPr>
        <p:spPr/>
        <p:txBody>
          <a:bodyPr/>
          <a:lstStyle/>
          <a:p>
            <a:r>
              <a:rPr lang="en-US" dirty="0" smtClean="0"/>
              <a:t>To make room for new functionality</a:t>
            </a:r>
          </a:p>
          <a:p>
            <a:r>
              <a:rPr lang="en-US" dirty="0" smtClean="0"/>
              <a:t>To make the program easier to change</a:t>
            </a:r>
          </a:p>
          <a:p>
            <a:r>
              <a:rPr lang="en-US" dirty="0" smtClean="0"/>
              <a:t>To make the software easier to understand</a:t>
            </a:r>
          </a:p>
          <a:p>
            <a:r>
              <a:rPr lang="en-US" dirty="0" smtClean="0"/>
              <a:t>To “Fix broken windows”</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to/not to </a:t>
            </a:r>
            <a:r>
              <a:rPr lang="en-US" dirty="0" err="1" smtClean="0"/>
              <a:t>Refactor</a:t>
            </a:r>
            <a:endParaRPr lang="en-US" dirty="0"/>
          </a:p>
        </p:txBody>
      </p:sp>
      <p:sp>
        <p:nvSpPr>
          <p:cNvPr id="3" name="Content Placeholder 2"/>
          <p:cNvSpPr>
            <a:spLocks noGrp="1"/>
          </p:cNvSpPr>
          <p:nvPr>
            <p:ph idx="1"/>
          </p:nvPr>
        </p:nvSpPr>
        <p:spPr/>
        <p:txBody>
          <a:bodyPr/>
          <a:lstStyle/>
          <a:p>
            <a:pPr>
              <a:buNone/>
            </a:pPr>
            <a:r>
              <a:rPr lang="en-US" dirty="0" err="1" smtClean="0"/>
              <a:t>Refactor</a:t>
            </a:r>
            <a:r>
              <a:rPr lang="en-US" dirty="0" smtClean="0"/>
              <a:t> when…..</a:t>
            </a:r>
          </a:p>
          <a:p>
            <a:r>
              <a:rPr lang="en-US" dirty="0" smtClean="0"/>
              <a:t>Adding functionality</a:t>
            </a:r>
          </a:p>
          <a:p>
            <a:r>
              <a:rPr lang="en-US" dirty="0" smtClean="0"/>
              <a:t>Fixing a bug</a:t>
            </a:r>
          </a:p>
          <a:p>
            <a:r>
              <a:rPr lang="en-US" dirty="0" smtClean="0"/>
              <a:t>Doing a code review</a:t>
            </a:r>
          </a:p>
          <a:p>
            <a:pPr>
              <a:buNone/>
            </a:pPr>
            <a:endParaRPr lang="en-US" dirty="0" smtClean="0"/>
          </a:p>
          <a:p>
            <a:pPr>
              <a:buNone/>
            </a:pPr>
            <a:r>
              <a:rPr lang="en-US" dirty="0" smtClean="0"/>
              <a:t>Consider not refactoring when….</a:t>
            </a:r>
          </a:p>
          <a:p>
            <a:r>
              <a:rPr lang="en-US" dirty="0" smtClean="0"/>
              <a:t>Code is too messy (better to start over)</a:t>
            </a:r>
          </a:p>
          <a:p>
            <a:r>
              <a:rPr lang="en-US" dirty="0" smtClean="0"/>
              <a:t>Near a deadline</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Good coding practices</a:t>
            </a:r>
            <a:endParaRPr lang="en-US" dirty="0"/>
          </a:p>
        </p:txBody>
      </p:sp>
      <p:sp>
        <p:nvSpPr>
          <p:cNvPr id="6" name="Content Placeholder 5"/>
          <p:cNvSpPr>
            <a:spLocks noGrp="1"/>
          </p:cNvSpPr>
          <p:nvPr>
            <p:ph idx="1"/>
          </p:nvPr>
        </p:nvSpPr>
        <p:spPr/>
        <p:txBody>
          <a:bodyPr/>
          <a:lstStyle/>
          <a:p>
            <a:r>
              <a:rPr lang="en-US" dirty="0" smtClean="0"/>
              <a:t>Express Intent</a:t>
            </a:r>
          </a:p>
          <a:p>
            <a:r>
              <a:rPr lang="en-US" dirty="0" smtClean="0"/>
              <a:t>Once and Only Once (</a:t>
            </a:r>
            <a:r>
              <a:rPr lang="en-US" dirty="0" err="1" smtClean="0"/>
              <a:t>a.k.a</a:t>
            </a:r>
            <a:r>
              <a:rPr lang="en-US" dirty="0" smtClean="0"/>
              <a:t> DRY)</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b.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algn="l"/>
            <a:r>
              <a:rPr lang="en-US" dirty="0" smtClean="0"/>
              <a:t>Express Intent</a:t>
            </a:r>
            <a:endParaRPr lang="en-US" dirty="0"/>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b.iii.jpg"/>
          <p:cNvPicPr>
            <a:picLocks noChangeAspect="1"/>
          </p:cNvPicPr>
          <p:nvPr/>
        </p:nvPicPr>
        <p:blipFill>
          <a:blip r:embed="rId3"/>
          <a:stretch>
            <a:fillRect/>
          </a:stretch>
        </p:blipFill>
        <p:spPr>
          <a:xfrm>
            <a:off x="134470" y="0"/>
            <a:ext cx="8875059" cy="6858000"/>
          </a:xfrm>
          <a:prstGeom prst="rect">
            <a:avLst/>
          </a:prstGeom>
        </p:spPr>
      </p:pic>
      <p:sp>
        <p:nvSpPr>
          <p:cNvPr id="2" name="Title 1"/>
          <p:cNvSpPr>
            <a:spLocks noGrp="1"/>
          </p:cNvSpPr>
          <p:nvPr>
            <p:ph type="title"/>
          </p:nvPr>
        </p:nvSpPr>
        <p:spPr/>
        <p:txBody>
          <a:bodyPr/>
          <a:lstStyle/>
          <a:p>
            <a:pPr lvl="0">
              <a:defRPr/>
            </a:pPr>
            <a:r>
              <a:rPr lang="en-US" dirty="0">
                <a:ea typeface="Arial" pitchFamily="21" charset="0"/>
              </a:rPr>
              <a:t>Once and Only Once</a:t>
            </a:r>
          </a:p>
        </p:txBody>
      </p:sp>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tudios-training-solution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 Title and Conten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1853</TotalTime>
  <Words>21463</Words>
  <Application>Microsoft Macintosh PowerPoint</Application>
  <PresentationFormat>On-screen Show (4:3)</PresentationFormat>
  <Paragraphs>1666</Paragraphs>
  <Slides>139</Slides>
  <Notes>127</Notes>
  <HiddenSlides>14</HiddenSlides>
  <MMClips>0</MMClips>
  <ScaleCrop>false</ScaleCrop>
  <HeadingPairs>
    <vt:vector size="4" baseType="variant">
      <vt:variant>
        <vt:lpstr>Theme</vt:lpstr>
      </vt:variant>
      <vt:variant>
        <vt:i4>1</vt:i4>
      </vt:variant>
      <vt:variant>
        <vt:lpstr>Slide Titles</vt:lpstr>
      </vt:variant>
      <vt:variant>
        <vt:i4>139</vt:i4>
      </vt:variant>
    </vt:vector>
  </HeadingPairs>
  <TitlesOfParts>
    <vt:vector size="140" baseType="lpstr">
      <vt:lpstr>studios-training-solutions</vt:lpstr>
      <vt:lpstr>Team Delivery Practices</vt:lpstr>
      <vt:lpstr>Module Acceptance Criteria</vt:lpstr>
      <vt:lpstr>Understanding Smells</vt:lpstr>
      <vt:lpstr>PowerPoint Presentation</vt:lpstr>
      <vt:lpstr>Examples of Code Smells</vt:lpstr>
      <vt:lpstr>Pairing and Smells</vt:lpstr>
      <vt:lpstr>Team Smells</vt:lpstr>
      <vt:lpstr>What is Quality?</vt:lpstr>
      <vt:lpstr>Introduction</vt:lpstr>
      <vt:lpstr>PowerPoint Presentation</vt:lpstr>
      <vt:lpstr>PowerPoint Presentation</vt:lpstr>
      <vt:lpstr>Who owns quality?</vt:lpstr>
      <vt:lpstr>How we focus on quality</vt:lpstr>
      <vt:lpstr>Types of Testing</vt:lpstr>
      <vt:lpstr>Types of Testing</vt:lpstr>
      <vt:lpstr>Types of Testing</vt:lpstr>
      <vt:lpstr>Types of Testing</vt:lpstr>
      <vt:lpstr>Types of Testing</vt:lpstr>
      <vt:lpstr>Types of Testing</vt:lpstr>
      <vt:lpstr>Types of Testing</vt:lpstr>
      <vt:lpstr>Unit Testing</vt:lpstr>
      <vt:lpstr>Unit Test</vt:lpstr>
      <vt:lpstr>An Idea</vt:lpstr>
      <vt:lpstr>Unit Testing  The Agile Way: Test First</vt:lpstr>
      <vt:lpstr>Test Driven Development</vt:lpstr>
      <vt:lpstr>A User Story</vt:lpstr>
      <vt:lpstr>Test First</vt:lpstr>
      <vt:lpstr>PowerPoint Presentation</vt:lpstr>
      <vt:lpstr>PowerPoint Presentation</vt:lpstr>
      <vt:lpstr>PowerPoint Presentation</vt:lpstr>
      <vt:lpstr>PowerPoint Presentation</vt:lpstr>
      <vt:lpstr>Uncle Bob Martin’s Three Laws of TDD</vt:lpstr>
      <vt:lpstr>99 Test Balloons</vt:lpstr>
      <vt:lpstr>What causes tester/developer animosity?</vt:lpstr>
      <vt:lpstr>The crux of the problem…</vt:lpstr>
      <vt:lpstr>Physical separation / Lack of face-to-face communication</vt:lpstr>
      <vt:lpstr>No shared responsibility towards quality</vt:lpstr>
      <vt:lpstr>Misaligned metrics</vt:lpstr>
      <vt:lpstr>Timing of testing. Schedule pressure.</vt:lpstr>
      <vt:lpstr>Tips for collaboration</vt:lpstr>
      <vt:lpstr>Tips for collaboration</vt:lpstr>
      <vt:lpstr>The Testers Bill of Rights</vt:lpstr>
      <vt:lpstr>Acceptance Criteria</vt:lpstr>
      <vt:lpstr>Writing acceptance criteria</vt:lpstr>
      <vt:lpstr>Creating SMART acceptance criteria</vt:lpstr>
      <vt:lpstr>Acceptance criteria samples</vt:lpstr>
      <vt:lpstr>Agile Automation</vt:lpstr>
      <vt:lpstr>Why automation is important?</vt:lpstr>
      <vt:lpstr>Automation in an Agile team</vt:lpstr>
      <vt:lpstr>Why automation fails in Agile teams</vt:lpstr>
      <vt:lpstr>What is wrong with traditional tools?</vt:lpstr>
      <vt:lpstr>Agile friendly tools</vt:lpstr>
      <vt:lpstr>How much to automate?</vt:lpstr>
      <vt:lpstr>Quality Metrics</vt:lpstr>
      <vt:lpstr>Metrics and reporting: goals</vt:lpstr>
      <vt:lpstr>Metrics and reporting: goals</vt:lpstr>
      <vt:lpstr>Metrics and reporting: goals</vt:lpstr>
      <vt:lpstr>Metrics and reporting: goals</vt:lpstr>
      <vt:lpstr>Metrics and reporting: goals</vt:lpstr>
      <vt:lpstr>Metrics and reporting: goals</vt:lpstr>
      <vt:lpstr>Defects</vt:lpstr>
      <vt:lpstr>Defects</vt:lpstr>
      <vt:lpstr>When to raise a defect</vt:lpstr>
      <vt:lpstr>Defect management</vt:lpstr>
      <vt:lpstr>Common testing issues/smells</vt:lpstr>
      <vt:lpstr>Pairing</vt:lpstr>
      <vt:lpstr>Pairing</vt:lpstr>
      <vt:lpstr>It’s distracting!</vt:lpstr>
      <vt:lpstr>Costly</vt:lpstr>
      <vt:lpstr>Low morale</vt:lpstr>
      <vt:lpstr>Hygiene</vt:lpstr>
      <vt:lpstr>Stop slowing me down!</vt:lpstr>
      <vt:lpstr>Pair Programming</vt:lpstr>
      <vt:lpstr>Development The Waterfall Way</vt:lpstr>
      <vt:lpstr>Pairing 1</vt:lpstr>
      <vt:lpstr>Pairing 2</vt:lpstr>
      <vt:lpstr>The Agile Way: Pairing</vt:lpstr>
      <vt:lpstr>PowerPoint Presentation</vt:lpstr>
      <vt:lpstr>Pairing 3</vt:lpstr>
      <vt:lpstr>Pairing 4</vt:lpstr>
      <vt:lpstr>Pairing 5</vt:lpstr>
      <vt:lpstr>PowerPoint Presentation</vt:lpstr>
      <vt:lpstr>PowerPoint Presentation</vt:lpstr>
      <vt:lpstr>Studies</vt:lpstr>
      <vt:lpstr>Studies of Pair Programming</vt:lpstr>
      <vt:lpstr>Other references</vt:lpstr>
      <vt:lpstr>Experiment</vt:lpstr>
      <vt:lpstr>Hygiene</vt:lpstr>
      <vt:lpstr>Write a Story</vt:lpstr>
      <vt:lpstr>Refactoring</vt:lpstr>
      <vt:lpstr>PowerPoint Presentation</vt:lpstr>
      <vt:lpstr>Practically Speaking..  What is Refactoring?</vt:lpstr>
      <vt:lpstr>The Need for Refactoring</vt:lpstr>
      <vt:lpstr>Refactoring 3</vt:lpstr>
      <vt:lpstr>Why Refactor</vt:lpstr>
      <vt:lpstr>When to/not to Refactor</vt:lpstr>
      <vt:lpstr>Good coding practices</vt:lpstr>
      <vt:lpstr>Express Intent</vt:lpstr>
      <vt:lpstr>Once and Only Once</vt:lpstr>
      <vt:lpstr>What about ownership?</vt:lpstr>
      <vt:lpstr>Refactoring and the TDD Cycle</vt:lpstr>
      <vt:lpstr>Refactoring versus Redesign</vt:lpstr>
      <vt:lpstr>Incremental/Emergent Design</vt:lpstr>
      <vt:lpstr>Team practices</vt:lpstr>
      <vt:lpstr>Generalization and Specialization</vt:lpstr>
      <vt:lpstr>Definitions</vt:lpstr>
      <vt:lpstr>The Waterfall Way: Specialization</vt:lpstr>
      <vt:lpstr>Generalization and Specialization 1</vt:lpstr>
      <vt:lpstr>PowerPoint Presentation</vt:lpstr>
      <vt:lpstr>Ready for testing…</vt:lpstr>
      <vt:lpstr>PowerPoint Presentation</vt:lpstr>
      <vt:lpstr>And finally…</vt:lpstr>
      <vt:lpstr>Test Passed!</vt:lpstr>
      <vt:lpstr>Finishing the work, at last</vt:lpstr>
      <vt:lpstr>Generalization and Specialization 8</vt:lpstr>
      <vt:lpstr>The Agile Way:  Generalization and Collaboration</vt:lpstr>
      <vt:lpstr>PowerPoint Presentation</vt:lpstr>
      <vt:lpstr>PowerPoint Presentation</vt:lpstr>
      <vt:lpstr>PowerPoint Presentation</vt:lpstr>
      <vt:lpstr>Generalization and Specialization 12</vt:lpstr>
      <vt:lpstr>Integration the Waterfall Way</vt:lpstr>
      <vt:lpstr>PowerPoint Presentation</vt:lpstr>
      <vt:lpstr>PowerPoint Presentation</vt:lpstr>
      <vt:lpstr>PowerPoint Presentation</vt:lpstr>
      <vt:lpstr>PowerPoint Presentation</vt:lpstr>
      <vt:lpstr>Eventually…</vt:lpstr>
      <vt:lpstr>The Agile Way: Continuous Integration</vt:lpstr>
      <vt:lpstr>PowerPoint Presentation</vt:lpstr>
      <vt:lpstr>Independent Action</vt:lpstr>
      <vt:lpstr>Check and Fail Early</vt:lpstr>
      <vt:lpstr>Check</vt:lpstr>
      <vt:lpstr>Adapt / Do</vt:lpstr>
      <vt:lpstr>PowerPoint Presentation</vt:lpstr>
      <vt:lpstr>PowerPoint Presentation</vt:lpstr>
      <vt:lpstr>PowerPoint Presentation</vt:lpstr>
      <vt:lpstr>PowerPoint Presentation</vt:lpstr>
      <vt:lpstr>PowerPoint Presentation</vt:lpstr>
      <vt:lpstr>Module Showcase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List</dc:creator>
  <cp:lastModifiedBy>Matthew Philip</cp:lastModifiedBy>
  <cp:revision>163</cp:revision>
  <dcterms:created xsi:type="dcterms:W3CDTF">2010-07-12T20:24:33Z</dcterms:created>
  <dcterms:modified xsi:type="dcterms:W3CDTF">2012-02-01T22:17:22Z</dcterms:modified>
</cp:coreProperties>
</file>